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comments/comment1.xml" ContentType="application/vnd.openxmlformats-officedocument.presentationml.comment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32"/>
  </p:handoutMasterIdLst>
  <p:sldIdLst>
    <p:sldId id="256" r:id="rId2"/>
    <p:sldId id="257" r:id="rId3"/>
    <p:sldId id="258" r:id="rId4"/>
    <p:sldId id="259" r:id="rId5"/>
    <p:sldId id="260" r:id="rId6"/>
    <p:sldId id="266" r:id="rId7"/>
    <p:sldId id="261" r:id="rId8"/>
    <p:sldId id="262" r:id="rId9"/>
    <p:sldId id="263" r:id="rId10"/>
    <p:sldId id="264" r:id="rId11"/>
    <p:sldId id="265"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1" r:id="rId26"/>
    <p:sldId id="282" r:id="rId27"/>
    <p:sldId id="284" r:id="rId28"/>
    <p:sldId id="285" r:id="rId29"/>
    <p:sldId id="280" r:id="rId30"/>
    <p:sldId id="283" r:id="rId31"/>
  </p:sldIdLst>
  <p:sldSz cx="9144000" cy="6858000" type="screen4x3"/>
  <p:notesSz cx="6858000" cy="93138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huck" initials="C" lastIdx="1" clrIdx="0"/>
</p:cmAuthorLst>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2-10-09T10:01:26.349" idx="1">
    <p:pos x="10" y="10"/>
    <p:tex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69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5693"/>
          </a:xfrm>
          <a:prstGeom prst="rect">
            <a:avLst/>
          </a:prstGeom>
        </p:spPr>
        <p:txBody>
          <a:bodyPr vert="horz" lIns="91440" tIns="45720" rIns="91440" bIns="45720" rtlCol="0"/>
          <a:lstStyle>
            <a:lvl1pPr algn="r">
              <a:defRPr sz="1200"/>
            </a:lvl1pPr>
          </a:lstStyle>
          <a:p>
            <a:fld id="{C09C6CF8-9D87-43B1-B607-2801FA486BFA}" type="datetimeFigureOut">
              <a:rPr lang="en-US" smtClean="0"/>
              <a:pPr/>
              <a:t>10/9/2012</a:t>
            </a:fld>
            <a:endParaRPr lang="en-US"/>
          </a:p>
        </p:txBody>
      </p:sp>
      <p:sp>
        <p:nvSpPr>
          <p:cNvPr id="4" name="Footer Placeholder 3"/>
          <p:cNvSpPr>
            <a:spLocks noGrp="1"/>
          </p:cNvSpPr>
          <p:nvPr>
            <p:ph type="ftr" sz="quarter" idx="2"/>
          </p:nvPr>
        </p:nvSpPr>
        <p:spPr>
          <a:xfrm>
            <a:off x="0" y="8846553"/>
            <a:ext cx="2971800" cy="46569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46553"/>
            <a:ext cx="2971800" cy="465693"/>
          </a:xfrm>
          <a:prstGeom prst="rect">
            <a:avLst/>
          </a:prstGeom>
        </p:spPr>
        <p:txBody>
          <a:bodyPr vert="horz" lIns="91440" tIns="45720" rIns="91440" bIns="45720" rtlCol="0" anchor="b"/>
          <a:lstStyle>
            <a:lvl1pPr algn="r">
              <a:defRPr sz="1200"/>
            </a:lvl1pPr>
          </a:lstStyle>
          <a:p>
            <a:fld id="{907288D6-FE8F-4CEC-AA90-1056A98F57A2}"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latin typeface="Tw Cen MT" pitchFamily="34" charset="0"/>
              </a:defRPr>
            </a:lvl1pPr>
            <a:extLst/>
          </a:lstStyle>
          <a:p>
            <a:r>
              <a:rPr kumimoji="0" lang="en-US" dirty="0" smtClean="0"/>
              <a:t>Click to edit Master title style</a:t>
            </a:r>
            <a:endParaRPr kumimoji="0" lang="en-US" dirty="0"/>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latin typeface="Tw Cen MT" pitchFamily="34" charset="0"/>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dirty="0" smtClean="0"/>
              <a:t>Click to edit Master subtitle style</a:t>
            </a:r>
            <a:endParaRPr kumimoji="0" lang="en-US" dirty="0"/>
          </a:p>
        </p:txBody>
      </p:sp>
      <p:pic>
        <p:nvPicPr>
          <p:cNvPr id="13" name="Picture 12" descr="logo_topbar.png"/>
          <p:cNvPicPr>
            <a:picLocks noChangeAspect="1"/>
          </p:cNvPicPr>
          <p:nvPr userDrawn="1"/>
        </p:nvPicPr>
        <p:blipFill>
          <a:blip r:embed="rId2" cstate="print"/>
          <a:srcRect r="43150"/>
          <a:stretch>
            <a:fillRect/>
          </a:stretch>
        </p:blipFill>
        <p:spPr>
          <a:xfrm>
            <a:off x="0" y="0"/>
            <a:ext cx="9144001" cy="958159"/>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44213AF-26F6-41FA-8D85-E2C5388D6E58}" type="datetimeFigureOut">
              <a:rPr lang="en-US" smtClean="0"/>
              <a:pPr/>
              <a:t>10/9/2012</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D5BBC35B-A44B-4119-B8DA-DE9E3DFADA20}" type="slidenum">
              <a:rPr kumimoji="0" lang="en-US" smtClean="0"/>
              <a:pPr/>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44213AF-26F6-41FA-8D85-E2C5388D6E58}" type="datetimeFigureOut">
              <a:rPr lang="en-US" smtClean="0"/>
              <a:pPr/>
              <a:t>10/9/2012</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D5BBC35B-A44B-4119-B8DA-DE9E3DFADA20}" type="slidenum">
              <a:rPr kumimoji="0" lang="en-US" smtClean="0"/>
              <a:pPr/>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extLst/>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7" name="Title 6"/>
          <p:cNvSpPr>
            <a:spLocks noGrp="1"/>
          </p:cNvSpPr>
          <p:nvPr>
            <p:ph type="title"/>
          </p:nvPr>
        </p:nvSpPr>
        <p:spPr/>
        <p:txBody>
          <a:bodyPr rtlCol="0"/>
          <a:lstStyle>
            <a:lvl1pPr>
              <a:defRPr>
                <a:latin typeface="Tw Cen MT" pitchFamily="34" charset="0"/>
              </a:defRPr>
            </a:lvl1pPr>
            <a:extLst/>
          </a:lstStyle>
          <a:p>
            <a:r>
              <a:rPr kumimoji="0" lang="en-US" dirty="0" smtClean="0"/>
              <a:t>Click to edit Master title style</a:t>
            </a:r>
            <a:endParaRPr kumimoji="0" lang="en-US" dirty="0"/>
          </a:p>
        </p:txBody>
      </p:sp>
      <p:pic>
        <p:nvPicPr>
          <p:cNvPr id="8" name="Picture 7" descr="logo_topbar.png"/>
          <p:cNvPicPr>
            <a:picLocks noChangeAspect="1"/>
          </p:cNvPicPr>
          <p:nvPr userDrawn="1"/>
        </p:nvPicPr>
        <p:blipFill>
          <a:blip r:embed="rId2" cstate="print"/>
          <a:stretch>
            <a:fillRect/>
          </a:stretch>
        </p:blipFill>
        <p:spPr>
          <a:xfrm>
            <a:off x="0" y="6313282"/>
            <a:ext cx="9144000" cy="544718"/>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544213AF-26F6-41FA-8D85-E2C5388D6E58}" type="datetimeFigureOut">
              <a:rPr lang="en-US" smtClean="0"/>
              <a:pPr/>
              <a:t>10/9/2012</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D5BBC35B-A44B-4119-B8DA-DE9E3DFADA20}" type="slidenum">
              <a:rPr kumimoji="0" lang="en-US" smtClean="0"/>
              <a:pPr/>
              <a:t>‹#›</a:t>
            </a:fld>
            <a:endParaRPr kumimoji="0"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44213AF-26F6-41FA-8D85-E2C5388D6E58}" type="datetimeFigureOut">
              <a:rPr lang="en-US" smtClean="0"/>
              <a:pPr/>
              <a:t>10/9/2012</a:t>
            </a:fld>
            <a:endParaRPr lang="en-US"/>
          </a:p>
        </p:txBody>
      </p:sp>
      <p:sp>
        <p:nvSpPr>
          <p:cNvPr id="6" name="Footer Placeholder 5"/>
          <p:cNvSpPr>
            <a:spLocks noGrp="1"/>
          </p:cNvSpPr>
          <p:nvPr>
            <p:ph type="ftr" sz="quarter" idx="11"/>
          </p:nvPr>
        </p:nvSpPr>
        <p:spPr/>
        <p:txBody>
          <a:bodyPr/>
          <a:lstStyle>
            <a:extLst/>
          </a:lstStyle>
          <a:p>
            <a:endParaRPr kumimoji="0" lang="en-US"/>
          </a:p>
        </p:txBody>
      </p:sp>
      <p:sp>
        <p:nvSpPr>
          <p:cNvPr id="7" name="Slide Number Placeholder 6"/>
          <p:cNvSpPr>
            <a:spLocks noGrp="1"/>
          </p:cNvSpPr>
          <p:nvPr>
            <p:ph type="sldNum" sz="quarter" idx="12"/>
          </p:nvPr>
        </p:nvSpPr>
        <p:spPr/>
        <p:txBody>
          <a:bodyPr/>
          <a:lstStyle>
            <a:extLst/>
          </a:lstStyle>
          <a:p>
            <a:fld id="{D5BBC35B-A44B-4119-B8DA-DE9E3DFADA20}" type="slidenum">
              <a:rPr kumimoji="0" lang="en-US" smtClean="0"/>
              <a:pPr/>
              <a:t>‹#›</a:t>
            </a:fld>
            <a:endParaRPr kumimoji="0"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544213AF-26F6-41FA-8D85-E2C5388D6E58}" type="datetimeFigureOut">
              <a:rPr lang="en-US" smtClean="0"/>
              <a:pPr/>
              <a:t>10/9/2012</a:t>
            </a:fld>
            <a:endParaRPr lang="en-US"/>
          </a:p>
        </p:txBody>
      </p:sp>
      <p:sp>
        <p:nvSpPr>
          <p:cNvPr id="8" name="Footer Placeholder 7"/>
          <p:cNvSpPr>
            <a:spLocks noGrp="1"/>
          </p:cNvSpPr>
          <p:nvPr>
            <p:ph type="ftr" sz="quarter" idx="11"/>
          </p:nvPr>
        </p:nvSpPr>
        <p:spPr/>
        <p:txBody>
          <a:bodyPr/>
          <a:lstStyle>
            <a:extLst/>
          </a:lstStyle>
          <a:p>
            <a:endParaRPr kumimoji="0" lang="en-US"/>
          </a:p>
        </p:txBody>
      </p:sp>
      <p:sp>
        <p:nvSpPr>
          <p:cNvPr id="9" name="Slide Number Placeholder 8"/>
          <p:cNvSpPr>
            <a:spLocks noGrp="1"/>
          </p:cNvSpPr>
          <p:nvPr>
            <p:ph type="sldNum" sz="quarter" idx="12"/>
          </p:nvPr>
        </p:nvSpPr>
        <p:spPr/>
        <p:txBody>
          <a:bodyPr/>
          <a:lstStyle>
            <a:extLst/>
          </a:lstStyle>
          <a:p>
            <a:fld id="{D5BBC35B-A44B-4119-B8DA-DE9E3DFADA20}" type="slidenum">
              <a:rPr kumimoji="0" lang="en-US" smtClean="0"/>
              <a:pPr/>
              <a:t>‹#›</a:t>
            </a:fld>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544213AF-26F6-41FA-8D85-E2C5388D6E58}" type="datetimeFigureOut">
              <a:rPr lang="en-US" smtClean="0"/>
              <a:pPr/>
              <a:t>10/9/2012</a:t>
            </a:fld>
            <a:endParaRPr lang="en-US"/>
          </a:p>
        </p:txBody>
      </p:sp>
      <p:sp>
        <p:nvSpPr>
          <p:cNvPr id="4" name="Footer Placeholder 3"/>
          <p:cNvSpPr>
            <a:spLocks noGrp="1"/>
          </p:cNvSpPr>
          <p:nvPr>
            <p:ph type="ftr" sz="quarter" idx="11"/>
          </p:nvPr>
        </p:nvSpPr>
        <p:spPr/>
        <p:txBody>
          <a:bodyPr/>
          <a:lstStyle>
            <a:extLst/>
          </a:lstStyle>
          <a:p>
            <a:endParaRPr kumimoji="0" lang="en-US"/>
          </a:p>
        </p:txBody>
      </p:sp>
      <p:sp>
        <p:nvSpPr>
          <p:cNvPr id="5" name="Slide Number Placeholder 4"/>
          <p:cNvSpPr>
            <a:spLocks noGrp="1"/>
          </p:cNvSpPr>
          <p:nvPr>
            <p:ph type="sldNum" sz="quarter" idx="12"/>
          </p:nvPr>
        </p:nvSpPr>
        <p:spPr/>
        <p:txBody>
          <a:bodyPr/>
          <a:lstStyle>
            <a:extLst/>
          </a:lstStyle>
          <a:p>
            <a:fld id="{D5BBC35B-A44B-4119-B8DA-DE9E3DFADA20}" type="slidenum">
              <a:rPr kumimoji="0" lang="en-US" smtClean="0"/>
              <a:pPr/>
              <a:t>‹#›</a:t>
            </a:fld>
            <a:endParaRPr kumimoji="0"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544213AF-26F6-41FA-8D85-E2C5388D6E58}" type="datetimeFigureOut">
              <a:rPr lang="en-US" smtClean="0"/>
              <a:pPr/>
              <a:t>10/9/2012</a:t>
            </a:fld>
            <a:endParaRPr lang="en-US"/>
          </a:p>
        </p:txBody>
      </p:sp>
      <p:sp>
        <p:nvSpPr>
          <p:cNvPr id="3" name="Footer Placeholder 2"/>
          <p:cNvSpPr>
            <a:spLocks noGrp="1"/>
          </p:cNvSpPr>
          <p:nvPr>
            <p:ph type="ftr" sz="quarter" idx="11"/>
          </p:nvPr>
        </p:nvSpPr>
        <p:spPr/>
        <p:txBody>
          <a:bodyPr/>
          <a:lstStyle>
            <a:extLst/>
          </a:lstStyle>
          <a:p>
            <a:endParaRPr kumimoji="0" lang="en-US"/>
          </a:p>
        </p:txBody>
      </p:sp>
      <p:sp>
        <p:nvSpPr>
          <p:cNvPr id="4" name="Slide Number Placeholder 3"/>
          <p:cNvSpPr>
            <a:spLocks noGrp="1"/>
          </p:cNvSpPr>
          <p:nvPr>
            <p:ph type="sldNum" sz="quarter" idx="12"/>
          </p:nvPr>
        </p:nvSpPr>
        <p:spPr/>
        <p:txBody>
          <a:bodyPr/>
          <a:lstStyle>
            <a:extLst/>
          </a:lstStyle>
          <a:p>
            <a:fld id="{D5BBC35B-A44B-4119-B8DA-DE9E3DFADA20}" type="slidenum">
              <a:rPr kumimoji="0" lang="en-US" smtClean="0"/>
              <a:pPr/>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544213AF-26F6-41FA-8D85-E2C5388D6E58}" type="datetimeFigureOut">
              <a:rPr lang="en-US" smtClean="0"/>
              <a:pPr/>
              <a:t>10/9/2012</a:t>
            </a:fld>
            <a:endParaRPr lang="en-US"/>
          </a:p>
        </p:txBody>
      </p:sp>
      <p:sp>
        <p:nvSpPr>
          <p:cNvPr id="6" name="Footer Placeholder 5"/>
          <p:cNvSpPr>
            <a:spLocks noGrp="1"/>
          </p:cNvSpPr>
          <p:nvPr>
            <p:ph type="ftr" sz="quarter" idx="11"/>
          </p:nvPr>
        </p:nvSpPr>
        <p:spPr/>
        <p:txBody>
          <a:bodyPr/>
          <a:lstStyle>
            <a:extLst/>
          </a:lstStyle>
          <a:p>
            <a:endParaRPr kumimoji="0" lang="en-US"/>
          </a:p>
        </p:txBody>
      </p:sp>
      <p:sp>
        <p:nvSpPr>
          <p:cNvPr id="7" name="Slide Number Placeholder 6"/>
          <p:cNvSpPr>
            <a:spLocks noGrp="1"/>
          </p:cNvSpPr>
          <p:nvPr>
            <p:ph type="sldNum" sz="quarter" idx="12"/>
          </p:nvPr>
        </p:nvSpPr>
        <p:spPr/>
        <p:txBody>
          <a:bodyPr/>
          <a:lstStyle>
            <a:extLst/>
          </a:lstStyle>
          <a:p>
            <a:fld id="{D5BBC35B-A44B-4119-B8DA-DE9E3DFADA20}" type="slidenum">
              <a:rPr kumimoji="0" lang="en-US" smtClean="0"/>
              <a:pPr/>
              <a:t>‹#›</a:t>
            </a:fld>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544213AF-26F6-41FA-8D85-E2C5388D6E58}" type="datetimeFigureOut">
              <a:rPr lang="en-US" smtClean="0"/>
              <a:pPr/>
              <a:t>10/9/2012</a:t>
            </a:fld>
            <a:endParaRPr lang="en-US">
              <a:solidFill>
                <a:schemeClr val="tx1"/>
              </a:solidFill>
            </a:endParaRPr>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kumimoji="0" lang="en-US">
              <a:solidFill>
                <a:schemeClr val="tx1"/>
              </a:solidFill>
            </a:endParaRPr>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D5BBC35B-A44B-4119-B8DA-DE9E3DFADA20}" type="slidenum">
              <a:rPr kumimoji="0" lang="en-US" smtClean="0"/>
              <a:pPr/>
              <a:t>‹#›</a:t>
            </a:fld>
            <a:endParaRPr kumimoji="0" lang="en-US">
              <a:solidFill>
                <a:schemeClr val="tx1"/>
              </a:solidFill>
            </a:endParaRPr>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544213AF-26F6-41FA-8D85-E2C5388D6E58}" type="datetimeFigureOut">
              <a:rPr lang="en-US" smtClean="0"/>
              <a:pPr/>
              <a:t>10/9/2012</a:t>
            </a:fld>
            <a:endParaRPr lang="en-US" sz="1000" dirty="0">
              <a:solidFill>
                <a:schemeClr val="tx1"/>
              </a:solidFill>
            </a:endParaRPr>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pPr algn="r" eaLnBrk="1" latinLnBrk="0" hangingPunct="1"/>
            <a:endParaRPr kumimoji="0" lang="en-US" sz="1000" dirty="0">
              <a:solidFill>
                <a:schemeClr val="tx1"/>
              </a:solidFill>
            </a:endParaRPr>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D5BBC35B-A44B-4119-B8DA-DE9E3DFADA20}" type="slidenum">
              <a:rPr kumimoji="0" lang="en-US" smtClean="0"/>
              <a:pPr/>
              <a:t>‹#›</a:t>
            </a:fld>
            <a:endParaRPr kumimoji="0" lang="en-US" sz="1000" b="0">
              <a:solidFill>
                <a:schemeClr val="tx1"/>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Patient/Provider Assignments in </a:t>
            </a:r>
            <a:r>
              <a:rPr lang="en-US" dirty="0" err="1" smtClean="0"/>
              <a:t>Clinigence</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624078" indent="-514350">
              <a:buFont typeface="+mj-lt"/>
              <a:buAutoNum type="arabicPeriod" startAt="4"/>
            </a:pPr>
            <a:r>
              <a:rPr lang="en-US" dirty="0" smtClean="0"/>
              <a:t>On Sept. 4, the primary </a:t>
            </a:r>
            <a:br>
              <a:rPr lang="en-US" dirty="0" smtClean="0"/>
            </a:br>
            <a:r>
              <a:rPr lang="en-US" dirty="0" smtClean="0"/>
              <a:t>provider for Anna Childs </a:t>
            </a:r>
            <a:br>
              <a:rPr lang="en-US" dirty="0" smtClean="0"/>
            </a:br>
            <a:r>
              <a:rPr lang="en-US" dirty="0" smtClean="0"/>
              <a:t>changes from Dr. Bill</a:t>
            </a:r>
            <a:br>
              <a:rPr lang="en-US" dirty="0" smtClean="0"/>
            </a:br>
            <a:r>
              <a:rPr lang="en-US" dirty="0" smtClean="0"/>
              <a:t>to Dr. Carl. Anna moves from </a:t>
            </a:r>
            <a:br>
              <a:rPr lang="en-US" dirty="0" smtClean="0"/>
            </a:br>
            <a:r>
              <a:rPr lang="en-US" dirty="0" smtClean="0"/>
              <a:t>Dr. Bill‘s population to Dr. Carl's </a:t>
            </a:r>
            <a:br>
              <a:rPr lang="en-US" dirty="0" smtClean="0"/>
            </a:br>
            <a:r>
              <a:rPr lang="en-US" dirty="0" smtClean="0"/>
              <a:t>population. </a:t>
            </a:r>
            <a:br>
              <a:rPr lang="en-US" dirty="0" smtClean="0"/>
            </a:br>
            <a:r>
              <a:rPr lang="en-US" dirty="0" smtClean="0"/>
              <a:t/>
            </a:r>
            <a:br>
              <a:rPr lang="en-US" dirty="0" smtClean="0"/>
            </a:br>
            <a:r>
              <a:rPr lang="en-US" dirty="0" smtClean="0"/>
              <a:t>If there are no other assignment events, Anna will stay in Dr. Carl's population for 24 months.</a:t>
            </a:r>
          </a:p>
          <a:p>
            <a:endParaRPr lang="en-US" dirty="0"/>
          </a:p>
        </p:txBody>
      </p:sp>
      <p:sp>
        <p:nvSpPr>
          <p:cNvPr id="3" name="Title 2"/>
          <p:cNvSpPr>
            <a:spLocks noGrp="1"/>
          </p:cNvSpPr>
          <p:nvPr>
            <p:ph type="title"/>
          </p:nvPr>
        </p:nvSpPr>
        <p:spPr/>
        <p:txBody>
          <a:bodyPr/>
          <a:lstStyle/>
          <a:p>
            <a:r>
              <a:rPr lang="en-US" dirty="0" smtClean="0"/>
              <a:t>Example – Default Settings</a:t>
            </a:r>
            <a:endParaRPr lang="en-US" dirty="0"/>
          </a:p>
        </p:txBody>
      </p:sp>
      <p:pic>
        <p:nvPicPr>
          <p:cNvPr id="5" name="Picture 4" descr="patient_assignments_step4.png"/>
          <p:cNvPicPr>
            <a:picLocks noChangeAspect="1"/>
          </p:cNvPicPr>
          <p:nvPr/>
        </p:nvPicPr>
        <p:blipFill>
          <a:blip r:embed="rId2" cstate="print"/>
          <a:stretch>
            <a:fillRect/>
          </a:stretch>
        </p:blipFill>
        <p:spPr>
          <a:xfrm>
            <a:off x="6126480" y="1143000"/>
            <a:ext cx="2638425" cy="2962275"/>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smtClean="0"/>
              <a:t>All three assignment events are turned ON by default. Each practice can decide to turn OFF up to two of those options. </a:t>
            </a:r>
          </a:p>
          <a:p>
            <a:pPr lvl="1"/>
            <a:r>
              <a:rPr lang="en-US" dirty="0" smtClean="0"/>
              <a:t>If you want to reduce the frequency of patients being reassigned, you can turn OFF the medication ordering as an assignment event and keep the explicit and encounter assignment options.</a:t>
            </a:r>
          </a:p>
          <a:p>
            <a:pPr lvl="1"/>
            <a:r>
              <a:rPr lang="en-US" dirty="0" smtClean="0"/>
              <a:t>If your EHR doesn’t send an encounter owner with each encounter record, you can turn encounter assignment OFF and keep the explicit assignment and medication ordering assignment options.</a:t>
            </a:r>
          </a:p>
          <a:p>
            <a:pPr lvl="1"/>
            <a:r>
              <a:rPr lang="en-US" dirty="0" smtClean="0"/>
              <a:t>If you want to keep all the patients with their original primary provider, turn OFF both medication and encounter assignment and keep the explicit assignment option.</a:t>
            </a:r>
            <a:endParaRPr lang="en-US" dirty="0"/>
          </a:p>
        </p:txBody>
      </p:sp>
      <p:sp>
        <p:nvSpPr>
          <p:cNvPr id="3" name="Title 2"/>
          <p:cNvSpPr>
            <a:spLocks noGrp="1"/>
          </p:cNvSpPr>
          <p:nvPr>
            <p:ph type="title"/>
          </p:nvPr>
        </p:nvSpPr>
        <p:spPr/>
        <p:txBody>
          <a:bodyPr/>
          <a:lstStyle/>
          <a:p>
            <a:r>
              <a:rPr lang="en-US" dirty="0" smtClean="0"/>
              <a:t>What Are Your Options?</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The default for Encounter Assignment is to create a provider assignment event for each (mapped) office visit. </a:t>
            </a:r>
          </a:p>
          <a:p>
            <a:r>
              <a:rPr lang="en-US" dirty="0" smtClean="0"/>
              <a:t>If you want to reduce the number of times patients are moved from one provider’s population to another, you can create a more restrictive list of encounter types to use to trigger the Encounter Assignment event.</a:t>
            </a:r>
          </a:p>
          <a:p>
            <a:r>
              <a:rPr lang="en-US" dirty="0" smtClean="0"/>
              <a:t>For example, you can specify that the patients are only assigned to a new provider’s population for Well Visits and ignore all other visit types.</a:t>
            </a:r>
            <a:endParaRPr lang="en-US" dirty="0"/>
          </a:p>
        </p:txBody>
      </p:sp>
      <p:sp>
        <p:nvSpPr>
          <p:cNvPr id="3" name="Title 2"/>
          <p:cNvSpPr>
            <a:spLocks noGrp="1"/>
          </p:cNvSpPr>
          <p:nvPr>
            <p:ph type="title"/>
          </p:nvPr>
        </p:nvSpPr>
        <p:spPr/>
        <p:txBody>
          <a:bodyPr>
            <a:normAutofit fontScale="90000"/>
          </a:bodyPr>
          <a:lstStyle/>
          <a:p>
            <a:r>
              <a:rPr lang="en-US" dirty="0" smtClean="0"/>
              <a:t>More About Encounter Assignments</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default option for ending a patient/provider assignment is the combination of mutually exclusive and expiration.</a:t>
            </a:r>
          </a:p>
          <a:p>
            <a:r>
              <a:rPr lang="en-US" dirty="0" smtClean="0"/>
              <a:t>Leaving the mutually exclusive setting ON means that a patient can be in only one provider’s population at any time.</a:t>
            </a:r>
          </a:p>
          <a:p>
            <a:r>
              <a:rPr lang="en-US" dirty="0" smtClean="0"/>
              <a:t>Turning the mutually exclusive setting OFF means that a patient will be </a:t>
            </a:r>
            <a:r>
              <a:rPr lang="en-US" i="1" dirty="0" smtClean="0"/>
              <a:t>added</a:t>
            </a:r>
            <a:r>
              <a:rPr lang="en-US" dirty="0" smtClean="0"/>
              <a:t> to the new provider’s population, rather than </a:t>
            </a:r>
            <a:r>
              <a:rPr lang="en-US" i="1" dirty="0" smtClean="0"/>
              <a:t>moved</a:t>
            </a:r>
            <a:r>
              <a:rPr lang="en-US" dirty="0" smtClean="0"/>
              <a:t> when an assignment event occurs. </a:t>
            </a:r>
            <a:endParaRPr lang="en-US" dirty="0"/>
          </a:p>
        </p:txBody>
      </p:sp>
      <p:sp>
        <p:nvSpPr>
          <p:cNvPr id="3" name="Title 2"/>
          <p:cNvSpPr>
            <a:spLocks noGrp="1"/>
          </p:cNvSpPr>
          <p:nvPr>
            <p:ph type="title"/>
          </p:nvPr>
        </p:nvSpPr>
        <p:spPr/>
        <p:txBody>
          <a:bodyPr>
            <a:normAutofit fontScale="90000"/>
          </a:bodyPr>
          <a:lstStyle/>
          <a:p>
            <a:r>
              <a:rPr lang="en-US" dirty="0" smtClean="0"/>
              <a:t>More About the Mutually Exclusive Option</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624078" indent="-514350"/>
            <a:r>
              <a:rPr lang="en-US" dirty="0" smtClean="0"/>
              <a:t>Let’s look at how these same</a:t>
            </a:r>
            <a:br>
              <a:rPr lang="en-US" dirty="0" smtClean="0"/>
            </a:br>
            <a:r>
              <a:rPr lang="en-US" dirty="0" smtClean="0"/>
              <a:t>assignment setting</a:t>
            </a:r>
            <a:br>
              <a:rPr lang="en-US" dirty="0" smtClean="0"/>
            </a:br>
            <a:r>
              <a:rPr lang="en-US" dirty="0" smtClean="0"/>
              <a:t>work when the Mutually </a:t>
            </a:r>
            <a:br>
              <a:rPr lang="en-US" dirty="0" smtClean="0"/>
            </a:br>
            <a:r>
              <a:rPr lang="en-US" dirty="0" smtClean="0"/>
              <a:t>Exclusive setting is turned OFF.</a:t>
            </a:r>
            <a:br>
              <a:rPr lang="en-US" dirty="0" smtClean="0"/>
            </a:br>
            <a:endParaRPr lang="en-US" dirty="0" smtClean="0"/>
          </a:p>
          <a:p>
            <a:pPr marL="624078" indent="-514350">
              <a:buFont typeface="+mj-lt"/>
              <a:buAutoNum type="arabicPeriod"/>
            </a:pPr>
            <a:r>
              <a:rPr lang="en-US" dirty="0" smtClean="0"/>
              <a:t>Each patient has a primary</a:t>
            </a:r>
            <a:br>
              <a:rPr lang="en-US" dirty="0" smtClean="0"/>
            </a:br>
            <a:r>
              <a:rPr lang="en-US" dirty="0" smtClean="0"/>
              <a:t>provider from the EHR. </a:t>
            </a:r>
            <a:br>
              <a:rPr lang="en-US" dirty="0" smtClean="0"/>
            </a:br>
            <a:r>
              <a:rPr lang="en-US" dirty="0" smtClean="0"/>
              <a:t>Each patient is assigned to his/her</a:t>
            </a:r>
            <a:br>
              <a:rPr lang="en-US" dirty="0" smtClean="0"/>
            </a:br>
            <a:r>
              <a:rPr lang="en-US" dirty="0" smtClean="0"/>
              <a:t>primary provider's population for 24 months.</a:t>
            </a:r>
          </a:p>
          <a:p>
            <a:pPr>
              <a:buNone/>
            </a:pPr>
            <a:endParaRPr lang="en-US" dirty="0"/>
          </a:p>
        </p:txBody>
      </p:sp>
      <p:sp>
        <p:nvSpPr>
          <p:cNvPr id="3" name="Title 2"/>
          <p:cNvSpPr>
            <a:spLocks noGrp="1"/>
          </p:cNvSpPr>
          <p:nvPr>
            <p:ph type="title"/>
          </p:nvPr>
        </p:nvSpPr>
        <p:spPr/>
        <p:txBody>
          <a:bodyPr>
            <a:normAutofit fontScale="90000"/>
          </a:bodyPr>
          <a:lstStyle/>
          <a:p>
            <a:r>
              <a:rPr lang="en-US" dirty="0" smtClean="0"/>
              <a:t>Example – Mutually Exclusive OFF</a:t>
            </a:r>
            <a:endParaRPr lang="en-US" dirty="0"/>
          </a:p>
        </p:txBody>
      </p:sp>
      <p:pic>
        <p:nvPicPr>
          <p:cNvPr id="5" name="Picture 4" descr="patient_assignments2.png"/>
          <p:cNvPicPr>
            <a:picLocks noChangeAspect="1"/>
          </p:cNvPicPr>
          <p:nvPr/>
        </p:nvPicPr>
        <p:blipFill>
          <a:blip r:embed="rId2" cstate="print"/>
          <a:stretch>
            <a:fillRect/>
          </a:stretch>
        </p:blipFill>
        <p:spPr>
          <a:xfrm>
            <a:off x="6126480" y="1143000"/>
            <a:ext cx="2638425" cy="3019425"/>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7924800" cy="4525963"/>
          </a:xfrm>
        </p:spPr>
        <p:txBody>
          <a:bodyPr>
            <a:normAutofit/>
          </a:bodyPr>
          <a:lstStyle/>
          <a:p>
            <a:pPr marL="624078" indent="-514350">
              <a:buFont typeface="+mj-lt"/>
              <a:buAutoNum type="arabicPeriod" startAt="2"/>
            </a:pPr>
            <a:r>
              <a:rPr lang="en-US" dirty="0" smtClean="0"/>
              <a:t>Patient Jane Donner originally </a:t>
            </a:r>
            <a:br>
              <a:rPr lang="en-US" dirty="0" smtClean="0"/>
            </a:br>
            <a:r>
              <a:rPr lang="en-US" dirty="0" smtClean="0"/>
              <a:t>had Dr. Andre as primary </a:t>
            </a:r>
            <a:br>
              <a:rPr lang="en-US" dirty="0" smtClean="0"/>
            </a:br>
            <a:r>
              <a:rPr lang="en-US" dirty="0" smtClean="0"/>
              <a:t>provider. On July 27, she has </a:t>
            </a:r>
            <a:br>
              <a:rPr lang="en-US" dirty="0" smtClean="0"/>
            </a:br>
            <a:r>
              <a:rPr lang="en-US" dirty="0" smtClean="0"/>
              <a:t>an office visit with Dr. Bill.</a:t>
            </a:r>
            <a:br>
              <a:rPr lang="en-US" dirty="0" smtClean="0"/>
            </a:br>
            <a:r>
              <a:rPr lang="en-US" dirty="0" smtClean="0"/>
              <a:t>Jane is </a:t>
            </a:r>
            <a:r>
              <a:rPr lang="en-US" i="1" dirty="0" smtClean="0"/>
              <a:t>added</a:t>
            </a:r>
            <a:r>
              <a:rPr lang="en-US" dirty="0" smtClean="0"/>
              <a:t> to Dr. Bill’s</a:t>
            </a:r>
            <a:br>
              <a:rPr lang="en-US" dirty="0" smtClean="0"/>
            </a:br>
            <a:r>
              <a:rPr lang="en-US" dirty="0" smtClean="0"/>
              <a:t>population and remains in </a:t>
            </a:r>
            <a:br>
              <a:rPr lang="en-US" dirty="0" smtClean="0"/>
            </a:br>
            <a:r>
              <a:rPr lang="en-US" dirty="0" smtClean="0"/>
              <a:t>Dr. Andre’s population as well. </a:t>
            </a:r>
            <a:br>
              <a:rPr lang="en-US" dirty="0" smtClean="0"/>
            </a:br>
            <a:r>
              <a:rPr lang="en-US" dirty="0" smtClean="0"/>
              <a:t/>
            </a:r>
            <a:br>
              <a:rPr lang="en-US" dirty="0" smtClean="0"/>
            </a:br>
            <a:r>
              <a:rPr lang="en-US" dirty="0" smtClean="0"/>
              <a:t>Jane will stay in Dr. Bill's population for 24 months.</a:t>
            </a:r>
          </a:p>
        </p:txBody>
      </p:sp>
      <p:sp>
        <p:nvSpPr>
          <p:cNvPr id="3" name="Title 2"/>
          <p:cNvSpPr>
            <a:spLocks noGrp="1"/>
          </p:cNvSpPr>
          <p:nvPr>
            <p:ph type="title"/>
          </p:nvPr>
        </p:nvSpPr>
        <p:spPr/>
        <p:txBody>
          <a:bodyPr>
            <a:normAutofit fontScale="90000"/>
          </a:bodyPr>
          <a:lstStyle/>
          <a:p>
            <a:r>
              <a:rPr lang="en-US" dirty="0" smtClean="0"/>
              <a:t>Example – Mutually Exclusive OFF</a:t>
            </a:r>
            <a:endParaRPr lang="en-US" dirty="0"/>
          </a:p>
        </p:txBody>
      </p:sp>
      <p:pic>
        <p:nvPicPr>
          <p:cNvPr id="5" name="Picture 4" descr="patient_assignments2_new.png"/>
          <p:cNvPicPr>
            <a:picLocks noChangeAspect="1"/>
          </p:cNvPicPr>
          <p:nvPr/>
        </p:nvPicPr>
        <p:blipFill>
          <a:blip r:embed="rId2" cstate="print"/>
          <a:stretch>
            <a:fillRect/>
          </a:stretch>
        </p:blipFill>
        <p:spPr>
          <a:xfrm>
            <a:off x="6126480" y="1143000"/>
            <a:ext cx="2638425" cy="2990850"/>
          </a:xfrm>
          <a:prstGeom prst="rect">
            <a:avLst/>
          </a:prstGeo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624078" indent="-514350">
              <a:buFont typeface="+mj-lt"/>
              <a:buAutoNum type="arabicPeriod" startAt="3"/>
            </a:pPr>
            <a:r>
              <a:rPr lang="en-US" dirty="0" smtClean="0"/>
              <a:t>Patient Marco Smith gets a </a:t>
            </a:r>
            <a:br>
              <a:rPr lang="en-US" dirty="0" smtClean="0"/>
            </a:br>
            <a:r>
              <a:rPr lang="en-US" dirty="0" smtClean="0"/>
              <a:t>medication refill called in by </a:t>
            </a:r>
            <a:br>
              <a:rPr lang="en-US" dirty="0" smtClean="0"/>
            </a:br>
            <a:r>
              <a:rPr lang="en-US" dirty="0" smtClean="0"/>
              <a:t>Dr. Andre on August 16, 2012. </a:t>
            </a:r>
            <a:br>
              <a:rPr lang="en-US" dirty="0" smtClean="0"/>
            </a:br>
            <a:r>
              <a:rPr lang="en-US" dirty="0" smtClean="0"/>
              <a:t>Marco is </a:t>
            </a:r>
            <a:r>
              <a:rPr lang="en-US" i="1" dirty="0" smtClean="0"/>
              <a:t>added</a:t>
            </a:r>
            <a:r>
              <a:rPr lang="en-US" dirty="0" smtClean="0"/>
              <a:t> to Dr. Andre’s</a:t>
            </a:r>
            <a:br>
              <a:rPr lang="en-US" dirty="0" smtClean="0"/>
            </a:br>
            <a:r>
              <a:rPr lang="en-US" dirty="0" smtClean="0"/>
              <a:t>population and remains in</a:t>
            </a:r>
            <a:br>
              <a:rPr lang="en-US" dirty="0" smtClean="0"/>
            </a:br>
            <a:r>
              <a:rPr lang="en-US" dirty="0" smtClean="0"/>
              <a:t>Dr. Andre’s population as well.</a:t>
            </a:r>
            <a:br>
              <a:rPr lang="en-US" dirty="0" smtClean="0"/>
            </a:br>
            <a:r>
              <a:rPr lang="en-US" dirty="0" smtClean="0"/>
              <a:t/>
            </a:r>
            <a:br>
              <a:rPr lang="en-US" dirty="0" smtClean="0"/>
            </a:br>
            <a:r>
              <a:rPr lang="en-US" dirty="0" smtClean="0"/>
              <a:t/>
            </a:r>
            <a:br>
              <a:rPr lang="en-US" dirty="0" smtClean="0"/>
            </a:br>
            <a:r>
              <a:rPr lang="en-US" dirty="0" smtClean="0"/>
              <a:t>Marco will stay in Dr. Andre’s population for 24 months.</a:t>
            </a:r>
          </a:p>
          <a:p>
            <a:endParaRPr lang="en-US" dirty="0"/>
          </a:p>
        </p:txBody>
      </p:sp>
      <p:sp>
        <p:nvSpPr>
          <p:cNvPr id="3" name="Title 2"/>
          <p:cNvSpPr>
            <a:spLocks noGrp="1"/>
          </p:cNvSpPr>
          <p:nvPr>
            <p:ph type="title"/>
          </p:nvPr>
        </p:nvSpPr>
        <p:spPr/>
        <p:txBody>
          <a:bodyPr>
            <a:normAutofit fontScale="90000"/>
          </a:bodyPr>
          <a:lstStyle/>
          <a:p>
            <a:r>
              <a:rPr lang="en-US" dirty="0" smtClean="0"/>
              <a:t>Example – Mutually Exclusive OFF</a:t>
            </a:r>
            <a:endParaRPr lang="en-US" dirty="0"/>
          </a:p>
        </p:txBody>
      </p:sp>
      <p:pic>
        <p:nvPicPr>
          <p:cNvPr id="5" name="Picture 4" descr="patient_assignments2_new2.png"/>
          <p:cNvPicPr>
            <a:picLocks noChangeAspect="1"/>
          </p:cNvPicPr>
          <p:nvPr/>
        </p:nvPicPr>
        <p:blipFill>
          <a:blip r:embed="rId2" cstate="print"/>
          <a:stretch>
            <a:fillRect/>
          </a:stretch>
        </p:blipFill>
        <p:spPr>
          <a:xfrm>
            <a:off x="6126480" y="1143000"/>
            <a:ext cx="2638425" cy="2962275"/>
          </a:xfrm>
          <a:prstGeom prst="rect">
            <a:avLst/>
          </a:prstGeo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624078" indent="-514350">
              <a:buFont typeface="+mj-lt"/>
              <a:buAutoNum type="arabicPeriod" startAt="4"/>
            </a:pPr>
            <a:r>
              <a:rPr lang="en-US" dirty="0" smtClean="0"/>
              <a:t>On Sept. 4, the primary provider </a:t>
            </a:r>
            <a:br>
              <a:rPr lang="en-US" dirty="0" smtClean="0"/>
            </a:br>
            <a:r>
              <a:rPr lang="en-US" dirty="0" smtClean="0"/>
              <a:t>for Anna Childs changes from </a:t>
            </a:r>
            <a:br>
              <a:rPr lang="en-US" dirty="0" smtClean="0"/>
            </a:br>
            <a:r>
              <a:rPr lang="en-US" dirty="0" smtClean="0"/>
              <a:t>Dr. Bill to Dr. Carl. Anna is </a:t>
            </a:r>
            <a:r>
              <a:rPr lang="en-US" i="1" dirty="0" smtClean="0"/>
              <a:t>added</a:t>
            </a:r>
            <a:r>
              <a:rPr lang="en-US" dirty="0" smtClean="0"/>
              <a:t> </a:t>
            </a:r>
            <a:br>
              <a:rPr lang="en-US" dirty="0" smtClean="0"/>
            </a:br>
            <a:r>
              <a:rPr lang="en-US" dirty="0" smtClean="0"/>
              <a:t>to Dr. Carl’s population and is </a:t>
            </a:r>
            <a:br>
              <a:rPr lang="en-US" dirty="0" smtClean="0"/>
            </a:br>
            <a:r>
              <a:rPr lang="en-US" i="1" dirty="0" smtClean="0"/>
              <a:t>removed</a:t>
            </a:r>
            <a:r>
              <a:rPr lang="en-US" dirty="0" smtClean="0"/>
              <a:t> from Dr. Bill’s population</a:t>
            </a:r>
            <a:br>
              <a:rPr lang="en-US" dirty="0" smtClean="0"/>
            </a:br>
            <a:r>
              <a:rPr lang="en-US" dirty="0" smtClean="0"/>
              <a:t>because of the Explicit </a:t>
            </a:r>
            <a:br>
              <a:rPr lang="en-US" dirty="0" smtClean="0"/>
            </a:br>
            <a:r>
              <a:rPr lang="en-US" dirty="0" err="1" smtClean="0"/>
              <a:t>Unassignment</a:t>
            </a:r>
            <a:r>
              <a:rPr lang="en-US" dirty="0" smtClean="0"/>
              <a:t> option. </a:t>
            </a:r>
            <a:br>
              <a:rPr lang="en-US" dirty="0" smtClean="0"/>
            </a:br>
            <a:r>
              <a:rPr lang="en-US" dirty="0" smtClean="0"/>
              <a:t/>
            </a:r>
            <a:br>
              <a:rPr lang="en-US" dirty="0" smtClean="0"/>
            </a:br>
            <a:r>
              <a:rPr lang="en-US" dirty="0" smtClean="0"/>
              <a:t>Anna will stay in Dr. Carl's population for 24 months.</a:t>
            </a:r>
          </a:p>
          <a:p>
            <a:endParaRPr lang="en-US" dirty="0"/>
          </a:p>
        </p:txBody>
      </p:sp>
      <p:sp>
        <p:nvSpPr>
          <p:cNvPr id="3" name="Title 2"/>
          <p:cNvSpPr>
            <a:spLocks noGrp="1"/>
          </p:cNvSpPr>
          <p:nvPr>
            <p:ph type="title"/>
          </p:nvPr>
        </p:nvSpPr>
        <p:spPr/>
        <p:txBody>
          <a:bodyPr>
            <a:normAutofit fontScale="90000"/>
          </a:bodyPr>
          <a:lstStyle/>
          <a:p>
            <a:r>
              <a:rPr lang="en-US" dirty="0" smtClean="0"/>
              <a:t>Example – Mutually Exclusive OFF</a:t>
            </a:r>
            <a:endParaRPr lang="en-US" dirty="0"/>
          </a:p>
        </p:txBody>
      </p:sp>
      <p:pic>
        <p:nvPicPr>
          <p:cNvPr id="6" name="Picture 5" descr="patient_assignments2_new4.png"/>
          <p:cNvPicPr>
            <a:picLocks noChangeAspect="1"/>
          </p:cNvPicPr>
          <p:nvPr/>
        </p:nvPicPr>
        <p:blipFill>
          <a:blip r:embed="rId2" cstate="print"/>
          <a:stretch>
            <a:fillRect/>
          </a:stretch>
        </p:blipFill>
        <p:spPr>
          <a:xfrm>
            <a:off x="6248400" y="1143000"/>
            <a:ext cx="2638425" cy="2962275"/>
          </a:xfrm>
          <a:prstGeom prst="rect">
            <a:avLst/>
          </a:prstGeo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481138"/>
          <a:ext cx="8229600" cy="2413000"/>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r>
                        <a:rPr lang="en-US" sz="1600" dirty="0" smtClean="0"/>
                        <a:t>Option</a:t>
                      </a:r>
                      <a:endParaRPr lang="en-US" sz="1600" dirty="0"/>
                    </a:p>
                  </a:txBody>
                  <a:tcPr/>
                </a:tc>
                <a:tc>
                  <a:txBody>
                    <a:bodyPr/>
                    <a:lstStyle/>
                    <a:p>
                      <a:r>
                        <a:rPr lang="en-US" sz="1600" dirty="0" smtClean="0"/>
                        <a:t>Benefits</a:t>
                      </a:r>
                      <a:endParaRPr lang="en-US" sz="1600" dirty="0"/>
                    </a:p>
                  </a:txBody>
                  <a:tcPr/>
                </a:tc>
                <a:tc>
                  <a:txBody>
                    <a:bodyPr/>
                    <a:lstStyle/>
                    <a:p>
                      <a:r>
                        <a:rPr lang="en-US" sz="1600" dirty="0" smtClean="0"/>
                        <a:t>Drawbacks</a:t>
                      </a:r>
                      <a:endParaRPr lang="en-US" sz="1600" dirty="0"/>
                    </a:p>
                  </a:txBody>
                  <a:tcPr/>
                </a:tc>
              </a:tr>
              <a:tr h="370840">
                <a:tc>
                  <a:txBody>
                    <a:bodyPr/>
                    <a:lstStyle/>
                    <a:p>
                      <a:r>
                        <a:rPr lang="en-US" sz="1600" dirty="0" smtClean="0"/>
                        <a:t>Explicit assignment</a:t>
                      </a:r>
                      <a:endParaRPr lang="en-US" sz="1600" dirty="0"/>
                    </a:p>
                  </a:txBody>
                  <a:tcPr/>
                </a:tc>
                <a:tc>
                  <a:txBody>
                    <a:bodyPr/>
                    <a:lstStyle/>
                    <a:p>
                      <a:r>
                        <a:rPr lang="en-US" sz="1600" dirty="0" smtClean="0"/>
                        <a:t>If</a:t>
                      </a:r>
                      <a:r>
                        <a:rPr lang="en-US" sz="1600" baseline="0" dirty="0" smtClean="0"/>
                        <a:t> a patient normally sees a particular provider, this method provides a stable patient list for the provider and can make it easy to identify the patients needing an intervention.</a:t>
                      </a:r>
                      <a:endParaRPr lang="en-US" sz="1600" dirty="0"/>
                    </a:p>
                  </a:txBody>
                  <a:tcPr/>
                </a:tc>
                <a:tc>
                  <a:txBody>
                    <a:bodyPr/>
                    <a:lstStyle/>
                    <a:p>
                      <a:r>
                        <a:rPr lang="en-US" sz="1600" dirty="0" smtClean="0"/>
                        <a:t>In a multi-provider practice, patients don’t always see their primary provider.</a:t>
                      </a:r>
                      <a:r>
                        <a:rPr lang="en-US" sz="1600" baseline="0" dirty="0" smtClean="0"/>
                        <a:t> This can make it difficult to evaluate the actual performance of each provider.</a:t>
                      </a:r>
                      <a:endParaRPr lang="en-US" sz="1600" dirty="0"/>
                    </a:p>
                  </a:txBody>
                  <a:tcPr/>
                </a:tc>
              </a:tr>
            </a:tbl>
          </a:graphicData>
        </a:graphic>
      </p:graphicFrame>
      <p:sp>
        <p:nvSpPr>
          <p:cNvPr id="3" name="Title 2"/>
          <p:cNvSpPr>
            <a:spLocks noGrp="1"/>
          </p:cNvSpPr>
          <p:nvPr>
            <p:ph type="title"/>
          </p:nvPr>
        </p:nvSpPr>
        <p:spPr/>
        <p:txBody>
          <a:bodyPr/>
          <a:lstStyle/>
          <a:p>
            <a:r>
              <a:rPr lang="en-US" dirty="0" smtClean="0"/>
              <a:t>Benefits &amp; Drawbacks</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481138"/>
          <a:ext cx="8229600" cy="2656840"/>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r>
                        <a:rPr lang="en-US" sz="1600" dirty="0" smtClean="0"/>
                        <a:t>Option</a:t>
                      </a:r>
                      <a:endParaRPr lang="en-US" sz="1600" dirty="0"/>
                    </a:p>
                  </a:txBody>
                  <a:tcPr/>
                </a:tc>
                <a:tc>
                  <a:txBody>
                    <a:bodyPr/>
                    <a:lstStyle/>
                    <a:p>
                      <a:r>
                        <a:rPr lang="en-US" sz="1600" dirty="0" smtClean="0"/>
                        <a:t>Benefits</a:t>
                      </a:r>
                      <a:endParaRPr lang="en-US" sz="1600" dirty="0"/>
                    </a:p>
                  </a:txBody>
                  <a:tcPr/>
                </a:tc>
                <a:tc>
                  <a:txBody>
                    <a:bodyPr/>
                    <a:lstStyle/>
                    <a:p>
                      <a:r>
                        <a:rPr lang="en-US" sz="1600" dirty="0" smtClean="0"/>
                        <a:t>Drawbacks</a:t>
                      </a:r>
                      <a:endParaRPr lang="en-US" sz="1600" dirty="0"/>
                    </a:p>
                  </a:txBody>
                  <a:tcPr/>
                </a:tc>
              </a:tr>
              <a:tr h="370840">
                <a:tc>
                  <a:txBody>
                    <a:bodyPr/>
                    <a:lstStyle/>
                    <a:p>
                      <a:r>
                        <a:rPr lang="en-US" sz="1600" dirty="0" smtClean="0"/>
                        <a:t>Encounter </a:t>
                      </a:r>
                      <a:r>
                        <a:rPr lang="en-US" sz="1600" dirty="0" smtClean="0"/>
                        <a:t>assignment (often used if Mutual</a:t>
                      </a:r>
                      <a:r>
                        <a:rPr lang="en-US" sz="1600" baseline="0" dirty="0" smtClean="0"/>
                        <a:t> Exclusivity is turned off)</a:t>
                      </a:r>
                      <a:endParaRPr lang="en-US" sz="1600" dirty="0"/>
                    </a:p>
                  </a:txBody>
                  <a:tcPr/>
                </a:tc>
                <a:tc>
                  <a:txBody>
                    <a:bodyPr/>
                    <a:lstStyle/>
                    <a:p>
                      <a:r>
                        <a:rPr lang="en-US" sz="1600" dirty="0" smtClean="0"/>
                        <a:t>If patients see multiple providers, this method can give a more accurate </a:t>
                      </a:r>
                      <a:r>
                        <a:rPr lang="en-US" sz="1600" baseline="0" dirty="0" smtClean="0"/>
                        <a:t> view of the performance of each provider over a given period of time.</a:t>
                      </a:r>
                      <a:endParaRPr lang="en-US" sz="1600" dirty="0"/>
                    </a:p>
                  </a:txBody>
                  <a:tcPr/>
                </a:tc>
                <a:tc>
                  <a:txBody>
                    <a:bodyPr/>
                    <a:lstStyle/>
                    <a:p>
                      <a:r>
                        <a:rPr lang="en-US" sz="1600" dirty="0" smtClean="0"/>
                        <a:t>If the encounter list is not restricted, the patient/provider</a:t>
                      </a:r>
                      <a:r>
                        <a:rPr lang="en-US" sz="1600" baseline="0" dirty="0" smtClean="0"/>
                        <a:t> assignment can change frequently. It can require additional coordination at the practice to identify the patients needing an intervention.</a:t>
                      </a:r>
                      <a:endParaRPr lang="en-US" sz="1600" dirty="0"/>
                    </a:p>
                  </a:txBody>
                  <a:tcPr/>
                </a:tc>
              </a:tr>
            </a:tbl>
          </a:graphicData>
        </a:graphic>
      </p:graphicFrame>
      <p:sp>
        <p:nvSpPr>
          <p:cNvPr id="3" name="Title 2"/>
          <p:cNvSpPr>
            <a:spLocks noGrp="1"/>
          </p:cNvSpPr>
          <p:nvPr>
            <p:ph type="title"/>
          </p:nvPr>
        </p:nvSpPr>
        <p:spPr/>
        <p:txBody>
          <a:bodyPr/>
          <a:lstStyle/>
          <a:p>
            <a:r>
              <a:rPr lang="en-US" dirty="0" smtClean="0"/>
              <a:t>Benefits &amp; Drawbacks</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Many programs require attestation at the provider level</a:t>
            </a:r>
          </a:p>
        </p:txBody>
      </p:sp>
      <p:sp>
        <p:nvSpPr>
          <p:cNvPr id="3" name="Title 2"/>
          <p:cNvSpPr>
            <a:spLocks noGrp="1"/>
          </p:cNvSpPr>
          <p:nvPr>
            <p:ph type="title"/>
          </p:nvPr>
        </p:nvSpPr>
        <p:spPr/>
        <p:txBody>
          <a:bodyPr>
            <a:normAutofit fontScale="90000"/>
          </a:bodyPr>
          <a:lstStyle/>
          <a:p>
            <a:r>
              <a:rPr lang="en-US" dirty="0" smtClean="0"/>
              <a:t>Why Assign Patients to Providers?</a:t>
            </a:r>
            <a:endParaRPr lang="en-US" dirty="0"/>
          </a:p>
        </p:txBody>
      </p:sp>
      <p:pic>
        <p:nvPicPr>
          <p:cNvPr id="5" name="Picture 4" descr="provider_measure_pct.png"/>
          <p:cNvPicPr>
            <a:picLocks noChangeAspect="1"/>
          </p:cNvPicPr>
          <p:nvPr/>
        </p:nvPicPr>
        <p:blipFill>
          <a:blip r:embed="rId2" cstate="print"/>
          <a:stretch>
            <a:fillRect/>
          </a:stretch>
        </p:blipFill>
        <p:spPr>
          <a:xfrm>
            <a:off x="2880360" y="2438400"/>
            <a:ext cx="5524632" cy="3657600"/>
          </a:xfrm>
          <a:prstGeom prst="rect">
            <a:avLst/>
          </a:prstGeom>
          <a:ln>
            <a:solidFill>
              <a:schemeClr val="tx1">
                <a:lumMod val="50000"/>
                <a:lumOff val="50000"/>
              </a:schemeClr>
            </a:solidFill>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481138"/>
          <a:ext cx="8229600" cy="3144520"/>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r>
                        <a:rPr lang="en-US" sz="1600" dirty="0" smtClean="0"/>
                        <a:t>Option</a:t>
                      </a:r>
                      <a:endParaRPr lang="en-US" sz="1600" dirty="0"/>
                    </a:p>
                  </a:txBody>
                  <a:tcPr/>
                </a:tc>
                <a:tc>
                  <a:txBody>
                    <a:bodyPr/>
                    <a:lstStyle/>
                    <a:p>
                      <a:r>
                        <a:rPr lang="en-US" sz="1600" dirty="0" smtClean="0"/>
                        <a:t>Benefits</a:t>
                      </a:r>
                      <a:endParaRPr lang="en-US" sz="1600" dirty="0"/>
                    </a:p>
                  </a:txBody>
                  <a:tcPr/>
                </a:tc>
                <a:tc>
                  <a:txBody>
                    <a:bodyPr/>
                    <a:lstStyle/>
                    <a:p>
                      <a:r>
                        <a:rPr lang="en-US" sz="1600" dirty="0" smtClean="0"/>
                        <a:t>Drawbacks</a:t>
                      </a:r>
                      <a:endParaRPr lang="en-US" sz="1600" dirty="0"/>
                    </a:p>
                  </a:txBody>
                  <a:tcPr/>
                </a:tc>
              </a:tr>
              <a:tr h="370840">
                <a:tc>
                  <a:txBody>
                    <a:bodyPr/>
                    <a:lstStyle/>
                    <a:p>
                      <a:r>
                        <a:rPr lang="en-US" sz="1600" dirty="0" smtClean="0"/>
                        <a:t>Medication order</a:t>
                      </a:r>
                      <a:r>
                        <a:rPr lang="en-US" sz="1600" baseline="0" dirty="0" smtClean="0"/>
                        <a:t> </a:t>
                      </a:r>
                      <a:r>
                        <a:rPr lang="en-US" sz="1600" dirty="0" smtClean="0"/>
                        <a:t>assignment</a:t>
                      </a:r>
                      <a:endParaRPr lang="en-US" sz="1600" dirty="0"/>
                    </a:p>
                  </a:txBody>
                  <a:tcPr/>
                </a:tc>
                <a:tc>
                  <a:txBody>
                    <a:bodyPr/>
                    <a:lstStyle/>
                    <a:p>
                      <a:r>
                        <a:rPr lang="en-US" sz="1600" dirty="0" smtClean="0"/>
                        <a:t>If the EHR</a:t>
                      </a:r>
                      <a:r>
                        <a:rPr lang="en-US" sz="1600" baseline="0" dirty="0" smtClean="0"/>
                        <a:t> does not send an encounter owner for each office visit, then this method can be used to determine which provider is working with the patient. T</a:t>
                      </a:r>
                      <a:r>
                        <a:rPr lang="en-US" sz="1600" dirty="0" smtClean="0"/>
                        <a:t>his method can give a more accurate </a:t>
                      </a:r>
                      <a:r>
                        <a:rPr lang="en-US" sz="1600" baseline="0" dirty="0" smtClean="0"/>
                        <a:t> view of the performance of each provider over a given period of time.</a:t>
                      </a:r>
                      <a:endParaRPr lang="en-US" sz="1600" dirty="0"/>
                    </a:p>
                  </a:txBody>
                  <a:tcPr/>
                </a:tc>
                <a:tc>
                  <a:txBody>
                    <a:bodyPr/>
                    <a:lstStyle/>
                    <a:p>
                      <a:r>
                        <a:rPr lang="en-US" sz="1600" dirty="0" smtClean="0"/>
                        <a:t>If multiple providers are</a:t>
                      </a:r>
                      <a:r>
                        <a:rPr lang="en-US" sz="1600" baseline="0" dirty="0" smtClean="0"/>
                        <a:t> ordering medications for a single patient, the provider assignment can change frequently. It can require additional coordination at the practice to identify the patients needing an intervention.</a:t>
                      </a:r>
                      <a:endParaRPr lang="en-US" sz="1600" dirty="0"/>
                    </a:p>
                  </a:txBody>
                  <a:tcPr/>
                </a:tc>
              </a:tr>
            </a:tbl>
          </a:graphicData>
        </a:graphic>
      </p:graphicFrame>
      <p:sp>
        <p:nvSpPr>
          <p:cNvPr id="3" name="Title 2"/>
          <p:cNvSpPr>
            <a:spLocks noGrp="1"/>
          </p:cNvSpPr>
          <p:nvPr>
            <p:ph type="title"/>
          </p:nvPr>
        </p:nvSpPr>
        <p:spPr/>
        <p:txBody>
          <a:bodyPr/>
          <a:lstStyle/>
          <a:p>
            <a:r>
              <a:rPr lang="en-US" dirty="0" smtClean="0"/>
              <a:t>Benefits &amp; Drawbacks</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481138"/>
          <a:ext cx="8229600" cy="2413000"/>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r>
                        <a:rPr lang="en-US" sz="1600" dirty="0" smtClean="0"/>
                        <a:t>Option</a:t>
                      </a:r>
                      <a:endParaRPr lang="en-US" sz="1600" dirty="0"/>
                    </a:p>
                  </a:txBody>
                  <a:tcPr/>
                </a:tc>
                <a:tc>
                  <a:txBody>
                    <a:bodyPr/>
                    <a:lstStyle/>
                    <a:p>
                      <a:r>
                        <a:rPr lang="en-US" sz="1600" dirty="0" smtClean="0"/>
                        <a:t>Benefits</a:t>
                      </a:r>
                      <a:endParaRPr lang="en-US" sz="1600" dirty="0"/>
                    </a:p>
                  </a:txBody>
                  <a:tcPr/>
                </a:tc>
                <a:tc>
                  <a:txBody>
                    <a:bodyPr/>
                    <a:lstStyle/>
                    <a:p>
                      <a:r>
                        <a:rPr lang="en-US" sz="1600" dirty="0" smtClean="0"/>
                        <a:t>Drawbacks</a:t>
                      </a:r>
                      <a:endParaRPr lang="en-US" sz="1600" dirty="0"/>
                    </a:p>
                  </a:txBody>
                  <a:tcPr/>
                </a:tc>
              </a:tr>
              <a:tr h="370840">
                <a:tc>
                  <a:txBody>
                    <a:bodyPr/>
                    <a:lstStyle/>
                    <a:p>
                      <a:r>
                        <a:rPr lang="en-US" sz="1600" dirty="0" smtClean="0"/>
                        <a:t>Mutually exclusive</a:t>
                      </a:r>
                      <a:endParaRPr lang="en-US" sz="1600" dirty="0"/>
                    </a:p>
                  </a:txBody>
                  <a:tcPr/>
                </a:tc>
                <a:tc>
                  <a:txBody>
                    <a:bodyPr/>
                    <a:lstStyle/>
                    <a:p>
                      <a:r>
                        <a:rPr lang="en-US" sz="1600" baseline="0" dirty="0" smtClean="0"/>
                        <a:t>Since </a:t>
                      </a:r>
                      <a:r>
                        <a:rPr lang="en-US" sz="1600" baseline="0" dirty="0" smtClean="0"/>
                        <a:t>the patient can only belong to one provider’s population at a </a:t>
                      </a:r>
                      <a:r>
                        <a:rPr lang="en-US" sz="1600" baseline="0" dirty="0" smtClean="0"/>
                        <a:t>time, t</a:t>
                      </a:r>
                      <a:r>
                        <a:rPr lang="en-US" sz="1600" dirty="0" smtClean="0"/>
                        <a:t>his </a:t>
                      </a:r>
                      <a:r>
                        <a:rPr lang="en-US" sz="1600" dirty="0" smtClean="0"/>
                        <a:t>method can give a more accurate </a:t>
                      </a:r>
                      <a:r>
                        <a:rPr lang="en-US" sz="1600" baseline="0" dirty="0" smtClean="0"/>
                        <a:t> view of the performance of each provider over a given period of time.</a:t>
                      </a:r>
                      <a:endParaRPr lang="en-US" sz="1600" dirty="0"/>
                    </a:p>
                  </a:txBody>
                  <a:tcPr/>
                </a:tc>
                <a:tc>
                  <a:txBody>
                    <a:bodyPr/>
                    <a:lstStyle/>
                    <a:p>
                      <a:r>
                        <a:rPr lang="en-US" sz="1600" dirty="0" smtClean="0"/>
                        <a:t>If </a:t>
                      </a:r>
                      <a:r>
                        <a:rPr lang="en-US" sz="1600" dirty="0" smtClean="0"/>
                        <a:t>a patient </a:t>
                      </a:r>
                      <a:r>
                        <a:rPr lang="en-US" sz="1600" dirty="0" smtClean="0"/>
                        <a:t>sees</a:t>
                      </a:r>
                      <a:r>
                        <a:rPr lang="en-US" sz="1600" baseline="0" dirty="0" smtClean="0"/>
                        <a:t> different doctors for different reasons only one doctor will see this patient in the results.  </a:t>
                      </a:r>
                      <a:endParaRPr lang="en-US" sz="1600" dirty="0"/>
                    </a:p>
                  </a:txBody>
                  <a:tcPr/>
                </a:tc>
              </a:tr>
            </a:tbl>
          </a:graphicData>
        </a:graphic>
      </p:graphicFrame>
      <p:sp>
        <p:nvSpPr>
          <p:cNvPr id="3" name="Title 2"/>
          <p:cNvSpPr>
            <a:spLocks noGrp="1"/>
          </p:cNvSpPr>
          <p:nvPr>
            <p:ph type="title"/>
          </p:nvPr>
        </p:nvSpPr>
        <p:spPr/>
        <p:txBody>
          <a:bodyPr/>
          <a:lstStyle/>
          <a:p>
            <a:r>
              <a:rPr lang="en-US" dirty="0" smtClean="0"/>
              <a:t>Benefits &amp; Drawbacks</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481138"/>
          <a:ext cx="8229600" cy="3144520"/>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r>
                        <a:rPr lang="en-US" sz="1600" dirty="0" smtClean="0"/>
                        <a:t>Option</a:t>
                      </a:r>
                      <a:endParaRPr lang="en-US" sz="1600" dirty="0"/>
                    </a:p>
                  </a:txBody>
                  <a:tcPr/>
                </a:tc>
                <a:tc>
                  <a:txBody>
                    <a:bodyPr/>
                    <a:lstStyle/>
                    <a:p>
                      <a:r>
                        <a:rPr lang="en-US" sz="1600" dirty="0" smtClean="0"/>
                        <a:t>Benefits</a:t>
                      </a:r>
                      <a:endParaRPr lang="en-US" sz="1600" dirty="0"/>
                    </a:p>
                  </a:txBody>
                  <a:tcPr/>
                </a:tc>
                <a:tc>
                  <a:txBody>
                    <a:bodyPr/>
                    <a:lstStyle/>
                    <a:p>
                      <a:r>
                        <a:rPr lang="en-US" sz="1600" dirty="0" smtClean="0"/>
                        <a:t>Drawbacks</a:t>
                      </a:r>
                      <a:endParaRPr lang="en-US" sz="1600" dirty="0"/>
                    </a:p>
                  </a:txBody>
                  <a:tcPr/>
                </a:tc>
              </a:tr>
              <a:tr h="370840">
                <a:tc>
                  <a:txBody>
                    <a:bodyPr/>
                    <a:lstStyle/>
                    <a:p>
                      <a:r>
                        <a:rPr lang="en-US" sz="1600" dirty="0" smtClean="0"/>
                        <a:t>Expiration</a:t>
                      </a:r>
                      <a:endParaRPr lang="en-US" sz="1600" dirty="0"/>
                    </a:p>
                  </a:txBody>
                  <a:tcPr/>
                </a:tc>
                <a:tc>
                  <a:txBody>
                    <a:bodyPr/>
                    <a:lstStyle/>
                    <a:p>
                      <a:r>
                        <a:rPr lang="en-US" sz="1600" dirty="0" smtClean="0"/>
                        <a:t>By expiring the provider/patient assignment, this ensures</a:t>
                      </a:r>
                      <a:r>
                        <a:rPr lang="en-US" sz="1600" baseline="0" dirty="0" smtClean="0"/>
                        <a:t> that the patient list for each provider is up-to-date.</a:t>
                      </a:r>
                      <a:endParaRPr lang="en-US" sz="1600" dirty="0"/>
                    </a:p>
                  </a:txBody>
                  <a:tcPr/>
                </a:tc>
                <a:tc>
                  <a:txBody>
                    <a:bodyPr/>
                    <a:lstStyle/>
                    <a:p>
                      <a:r>
                        <a:rPr lang="en-US" sz="1600" baseline="0" dirty="0" smtClean="0"/>
                        <a:t>Depending on the period of time selected for the expiration, patients can fall out of all providers’ populations. When this </a:t>
                      </a:r>
                      <a:r>
                        <a:rPr lang="en-US" sz="1600" baseline="0" dirty="0" smtClean="0"/>
                        <a:t>happens </a:t>
                      </a:r>
                      <a:r>
                        <a:rPr lang="en-US" sz="1600" baseline="0" dirty="0" smtClean="0"/>
                        <a:t>the patient </a:t>
                      </a:r>
                      <a:r>
                        <a:rPr lang="en-US" sz="1600" baseline="0" dirty="0" smtClean="0"/>
                        <a:t>remains </a:t>
                      </a:r>
                      <a:r>
                        <a:rPr lang="en-US" sz="1600" baseline="0" dirty="0" smtClean="0"/>
                        <a:t>in the population count for the practice, but does not appear in the patient list for any particular provider. </a:t>
                      </a:r>
                      <a:endParaRPr lang="en-US" sz="1600" dirty="0"/>
                    </a:p>
                  </a:txBody>
                  <a:tcPr/>
                </a:tc>
              </a:tr>
            </a:tbl>
          </a:graphicData>
        </a:graphic>
      </p:graphicFrame>
      <p:sp>
        <p:nvSpPr>
          <p:cNvPr id="3" name="Title 2"/>
          <p:cNvSpPr>
            <a:spLocks noGrp="1"/>
          </p:cNvSpPr>
          <p:nvPr>
            <p:ph type="title"/>
          </p:nvPr>
        </p:nvSpPr>
        <p:spPr/>
        <p:txBody>
          <a:bodyPr/>
          <a:lstStyle/>
          <a:p>
            <a:r>
              <a:rPr lang="en-US" dirty="0" smtClean="0"/>
              <a:t>Benefits &amp; Drawbacks</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patient/provider assignment method you choose will impact the numbers in your reports and the patient lists shown for your providers.</a:t>
            </a:r>
          </a:p>
          <a:p>
            <a:r>
              <a:rPr lang="en-US" dirty="0" smtClean="0"/>
              <a:t>The following questions can help you decide what method will work best for each practice</a:t>
            </a:r>
            <a:r>
              <a:rPr lang="en-US" dirty="0" smtClean="0"/>
              <a:t>.</a:t>
            </a:r>
          </a:p>
          <a:p>
            <a:endParaRPr lang="en-US" dirty="0" smtClean="0"/>
          </a:p>
          <a:p>
            <a:pPr>
              <a:buNone/>
            </a:pPr>
            <a:r>
              <a:rPr lang="en-US" b="1" dirty="0" smtClean="0">
                <a:solidFill>
                  <a:schemeClr val="accent4"/>
                </a:solidFill>
              </a:rPr>
              <a:t>Note</a:t>
            </a:r>
            <a:r>
              <a:rPr lang="en-US" dirty="0" smtClean="0"/>
              <a:t>: The patient/provider assignment configuration must be the same for all providers in the same practice.</a:t>
            </a:r>
            <a:endParaRPr lang="en-US" dirty="0"/>
          </a:p>
        </p:txBody>
      </p:sp>
      <p:sp>
        <p:nvSpPr>
          <p:cNvPr id="3" name="Title 2"/>
          <p:cNvSpPr>
            <a:spLocks noGrp="1"/>
          </p:cNvSpPr>
          <p:nvPr>
            <p:ph type="title"/>
          </p:nvPr>
        </p:nvSpPr>
        <p:spPr/>
        <p:txBody>
          <a:bodyPr/>
          <a:lstStyle/>
          <a:p>
            <a:r>
              <a:rPr lang="en-US" dirty="0" smtClean="0"/>
              <a:t>Questions to Help You Decide</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481138"/>
          <a:ext cx="8229600" cy="4668520"/>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r>
                        <a:rPr lang="en-US" dirty="0" smtClean="0"/>
                        <a:t>Question</a:t>
                      </a:r>
                      <a:endParaRPr lang="en-US" dirty="0"/>
                    </a:p>
                  </a:txBody>
                  <a:tcPr/>
                </a:tc>
                <a:tc>
                  <a:txBody>
                    <a:bodyPr/>
                    <a:lstStyle/>
                    <a:p>
                      <a:r>
                        <a:rPr lang="en-US" dirty="0" smtClean="0"/>
                        <a:t>If yes…</a:t>
                      </a:r>
                      <a:endParaRPr lang="en-US" dirty="0"/>
                    </a:p>
                  </a:txBody>
                  <a:tcPr/>
                </a:tc>
                <a:tc>
                  <a:txBody>
                    <a:bodyPr/>
                    <a:lstStyle/>
                    <a:p>
                      <a:r>
                        <a:rPr lang="en-US" dirty="0" smtClean="0"/>
                        <a:t>If no…</a:t>
                      </a:r>
                      <a:endParaRPr 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Do the primary provider assignments in your EHR </a:t>
                      </a:r>
                      <a:r>
                        <a:rPr lang="en-US" i="1" dirty="0" smtClean="0"/>
                        <a:t>accurately</a:t>
                      </a:r>
                      <a:r>
                        <a:rPr lang="en-US" dirty="0" smtClean="0"/>
                        <a:t> reflect which provider normally sees each patient? </a:t>
                      </a:r>
                    </a:p>
                    <a:p>
                      <a:endParaRPr lang="en-US" dirty="0"/>
                    </a:p>
                  </a:txBody>
                  <a:tcPr/>
                </a:tc>
                <a:tc>
                  <a:txBody>
                    <a:bodyPr/>
                    <a:lstStyle/>
                    <a:p>
                      <a:r>
                        <a:rPr lang="en-US" dirty="0" smtClean="0"/>
                        <a:t>Leave the default for</a:t>
                      </a:r>
                      <a:r>
                        <a:rPr lang="en-US" baseline="0" dirty="0" smtClean="0"/>
                        <a:t> Explicit Assignment ON and consider turning Encounter and Medication Order Assignment OFF.</a:t>
                      </a:r>
                      <a:endParaRPr lang="en-US" dirty="0"/>
                    </a:p>
                  </a:txBody>
                  <a:tcPr/>
                </a:tc>
                <a:tc>
                  <a:txBody>
                    <a:bodyPr/>
                    <a:lstStyle/>
                    <a:p>
                      <a:r>
                        <a:rPr lang="en-US" dirty="0" smtClean="0"/>
                        <a:t>Consider turning Explicit</a:t>
                      </a:r>
                      <a:r>
                        <a:rPr lang="en-US" baseline="0" dirty="0" smtClean="0"/>
                        <a:t> Assignment OFF.</a:t>
                      </a:r>
                      <a:endParaRPr lang="en-US" dirty="0"/>
                    </a:p>
                  </a:txBody>
                  <a:tcPr/>
                </a:tc>
              </a:tr>
              <a:tr h="370840">
                <a:tc>
                  <a:txBody>
                    <a:bodyPr/>
                    <a:lstStyle/>
                    <a:p>
                      <a:r>
                        <a:rPr lang="en-US" dirty="0" smtClean="0"/>
                        <a:t>Does your EHR</a:t>
                      </a:r>
                      <a:r>
                        <a:rPr lang="en-US" baseline="0" dirty="0" smtClean="0"/>
                        <a:t> send the correct provider as the encounter owner for each office visit?</a:t>
                      </a:r>
                      <a:endParaRPr lang="en-US" dirty="0"/>
                    </a:p>
                  </a:txBody>
                  <a:tcPr/>
                </a:tc>
                <a:tc>
                  <a:txBody>
                    <a:bodyPr/>
                    <a:lstStyle/>
                    <a:p>
                      <a:r>
                        <a:rPr lang="en-US" dirty="0" smtClean="0"/>
                        <a:t>Leave the default for Encounter</a:t>
                      </a:r>
                      <a:r>
                        <a:rPr lang="en-US" baseline="0" dirty="0" smtClean="0"/>
                        <a:t> Assignment ON – consider supplying a list of encounter types that should trigger a new patient/provider assignment.</a:t>
                      </a:r>
                      <a:endParaRPr lang="en-US" dirty="0"/>
                    </a:p>
                  </a:txBody>
                  <a:tcPr/>
                </a:tc>
                <a:tc>
                  <a:txBody>
                    <a:bodyPr/>
                    <a:lstStyle/>
                    <a:p>
                      <a:r>
                        <a:rPr lang="en-US" dirty="0" smtClean="0"/>
                        <a:t>Consider turning Encounter Assignment</a:t>
                      </a:r>
                      <a:r>
                        <a:rPr lang="en-US" baseline="0" dirty="0" smtClean="0"/>
                        <a:t> OFF and turning Medication Order Assignment ON.</a:t>
                      </a:r>
                      <a:endParaRPr lang="en-US" dirty="0"/>
                    </a:p>
                  </a:txBody>
                  <a:tcPr/>
                </a:tc>
              </a:tr>
            </a:tbl>
          </a:graphicData>
        </a:graphic>
      </p:graphicFrame>
      <p:sp>
        <p:nvSpPr>
          <p:cNvPr id="3" name="Title 2"/>
          <p:cNvSpPr>
            <a:spLocks noGrp="1"/>
          </p:cNvSpPr>
          <p:nvPr>
            <p:ph type="title"/>
          </p:nvPr>
        </p:nvSpPr>
        <p:spPr/>
        <p:txBody>
          <a:bodyPr/>
          <a:lstStyle/>
          <a:p>
            <a:r>
              <a:rPr lang="en-US" dirty="0" smtClean="0"/>
              <a:t>Questions to Help You Decide</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481138"/>
          <a:ext cx="8229600" cy="3754120"/>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r>
                        <a:rPr lang="en-US" dirty="0" smtClean="0"/>
                        <a:t>Question</a:t>
                      </a:r>
                      <a:endParaRPr lang="en-US" dirty="0"/>
                    </a:p>
                  </a:txBody>
                  <a:tcPr/>
                </a:tc>
                <a:tc>
                  <a:txBody>
                    <a:bodyPr/>
                    <a:lstStyle/>
                    <a:p>
                      <a:r>
                        <a:rPr lang="en-US" dirty="0" smtClean="0"/>
                        <a:t>If yes…</a:t>
                      </a:r>
                      <a:endParaRPr lang="en-US" dirty="0"/>
                    </a:p>
                  </a:txBody>
                  <a:tcPr/>
                </a:tc>
                <a:tc>
                  <a:txBody>
                    <a:bodyPr/>
                    <a:lstStyle/>
                    <a:p>
                      <a:r>
                        <a:rPr lang="en-US" dirty="0" smtClean="0"/>
                        <a:t>If no…</a:t>
                      </a:r>
                      <a:endParaRPr lang="en-US" dirty="0"/>
                    </a:p>
                  </a:txBody>
                  <a:tcPr/>
                </a:tc>
              </a:tr>
              <a:tr h="370840">
                <a:tc>
                  <a:txBody>
                    <a:bodyPr/>
                    <a:lstStyle/>
                    <a:p>
                      <a:r>
                        <a:rPr lang="en-US" dirty="0" smtClean="0"/>
                        <a:t>Do you want to reduce the frequency</a:t>
                      </a:r>
                      <a:r>
                        <a:rPr lang="en-US" baseline="0" dirty="0" smtClean="0"/>
                        <a:t> of reassigning or duplicating patients?</a:t>
                      </a:r>
                      <a:endParaRPr lang="en-US" dirty="0"/>
                    </a:p>
                  </a:txBody>
                  <a:tcPr/>
                </a:tc>
                <a:tc>
                  <a:txBody>
                    <a:bodyPr/>
                    <a:lstStyle/>
                    <a:p>
                      <a:pPr>
                        <a:buFont typeface="Arial" pitchFamily="34" charset="0"/>
                        <a:buChar char="•"/>
                      </a:pPr>
                      <a:r>
                        <a:rPr lang="en-US" dirty="0" smtClean="0"/>
                        <a:t> Consider turning OFF at least one of the assignment event options</a:t>
                      </a:r>
                      <a:r>
                        <a:rPr lang="en-US" baseline="0" dirty="0" smtClean="0"/>
                        <a:t> – either Encounter or Medication Order. </a:t>
                      </a:r>
                    </a:p>
                    <a:p>
                      <a:pPr>
                        <a:buFont typeface="Arial" pitchFamily="34" charset="0"/>
                        <a:buChar char="•"/>
                      </a:pPr>
                      <a:r>
                        <a:rPr lang="en-US" baseline="0" dirty="0" smtClean="0"/>
                        <a:t> Supply a list of specific encounter types that should trigger an assignment (default is any office visit).</a:t>
                      </a:r>
                      <a:endParaRPr lang="en-US" dirty="0"/>
                    </a:p>
                  </a:txBody>
                  <a:tcPr/>
                </a:tc>
                <a:tc>
                  <a:txBody>
                    <a:bodyPr/>
                    <a:lstStyle/>
                    <a:p>
                      <a:pPr>
                        <a:buFont typeface="Arial" pitchFamily="34" charset="0"/>
                        <a:buChar char="•"/>
                      </a:pPr>
                      <a:r>
                        <a:rPr lang="en-US" dirty="0" smtClean="0"/>
                        <a:t> Leave the current default</a:t>
                      </a:r>
                      <a:r>
                        <a:rPr lang="en-US" baseline="0" dirty="0" smtClean="0"/>
                        <a:t> assignment options ON</a:t>
                      </a:r>
                    </a:p>
                    <a:p>
                      <a:pPr>
                        <a:buFont typeface="Arial" pitchFamily="34" charset="0"/>
                        <a:buChar char="•"/>
                      </a:pPr>
                      <a:r>
                        <a:rPr lang="en-US" baseline="0" dirty="0" smtClean="0"/>
                        <a:t> Leave Mutually Exclusive ON.</a:t>
                      </a:r>
                      <a:endParaRPr lang="en-US" dirty="0"/>
                    </a:p>
                  </a:txBody>
                  <a:tcPr/>
                </a:tc>
              </a:tr>
            </a:tbl>
          </a:graphicData>
        </a:graphic>
      </p:graphicFrame>
      <p:sp>
        <p:nvSpPr>
          <p:cNvPr id="3" name="Title 2"/>
          <p:cNvSpPr>
            <a:spLocks noGrp="1"/>
          </p:cNvSpPr>
          <p:nvPr>
            <p:ph type="title"/>
          </p:nvPr>
        </p:nvSpPr>
        <p:spPr/>
        <p:txBody>
          <a:bodyPr/>
          <a:lstStyle/>
          <a:p>
            <a:r>
              <a:rPr lang="en-US" dirty="0" smtClean="0"/>
              <a:t>Questions to Help You Decide</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481138"/>
          <a:ext cx="8229600" cy="4302760"/>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r>
                        <a:rPr lang="en-US" dirty="0" smtClean="0"/>
                        <a:t>Question</a:t>
                      </a:r>
                      <a:endParaRPr lang="en-US" dirty="0"/>
                    </a:p>
                  </a:txBody>
                  <a:tcPr/>
                </a:tc>
                <a:tc>
                  <a:txBody>
                    <a:bodyPr/>
                    <a:lstStyle/>
                    <a:p>
                      <a:r>
                        <a:rPr lang="en-US" dirty="0" smtClean="0"/>
                        <a:t>If yes…</a:t>
                      </a:r>
                      <a:endParaRPr lang="en-US" dirty="0"/>
                    </a:p>
                  </a:txBody>
                  <a:tcPr/>
                </a:tc>
                <a:tc>
                  <a:txBody>
                    <a:bodyPr/>
                    <a:lstStyle/>
                    <a:p>
                      <a:r>
                        <a:rPr lang="en-US" dirty="0" smtClean="0"/>
                        <a:t>If no…</a:t>
                      </a:r>
                      <a:endParaRPr lang="en-US" dirty="0"/>
                    </a:p>
                  </a:txBody>
                  <a:tcPr/>
                </a:tc>
              </a:tr>
              <a:tr h="370840">
                <a:tc>
                  <a:txBody>
                    <a:bodyPr/>
                    <a:lstStyle/>
                    <a:p>
                      <a:r>
                        <a:rPr lang="en-US" dirty="0" smtClean="0"/>
                        <a:t>Do you want to allow patients to appear in the patient lists for every provider that has treated him/her</a:t>
                      </a:r>
                      <a:r>
                        <a:rPr lang="en-US" baseline="0" dirty="0" smtClean="0"/>
                        <a:t> in the past 24 months? </a:t>
                      </a:r>
                      <a:br>
                        <a:rPr lang="en-US" baseline="0" dirty="0" smtClean="0"/>
                      </a:br>
                      <a:r>
                        <a:rPr lang="en-US" baseline="0" dirty="0" smtClean="0"/>
                        <a:t>This gives all providers who have interacted with the patient responsibility for the patient’s care.</a:t>
                      </a:r>
                      <a:endParaRPr lang="en-US" dirty="0"/>
                    </a:p>
                  </a:txBody>
                  <a:tcPr/>
                </a:tc>
                <a:tc>
                  <a:txBody>
                    <a:bodyPr/>
                    <a:lstStyle/>
                    <a:p>
                      <a:pPr>
                        <a:buFont typeface="Arial" pitchFamily="34" charset="0"/>
                        <a:buChar char="•"/>
                      </a:pPr>
                      <a:r>
                        <a:rPr lang="en-US" baseline="0" dirty="0" smtClean="0"/>
                        <a:t>Turn Explicit Assignment OFF </a:t>
                      </a:r>
                    </a:p>
                    <a:p>
                      <a:pPr>
                        <a:buFont typeface="Arial" pitchFamily="34" charset="0"/>
                        <a:buChar char="•"/>
                      </a:pPr>
                      <a:r>
                        <a:rPr lang="en-US" baseline="0" dirty="0" smtClean="0"/>
                        <a:t>Leave </a:t>
                      </a:r>
                      <a:r>
                        <a:rPr lang="en-US" i="1" baseline="0" dirty="0" smtClean="0"/>
                        <a:t>either</a:t>
                      </a:r>
                      <a:r>
                        <a:rPr lang="en-US" baseline="0" dirty="0" smtClean="0"/>
                        <a:t> Encounter </a:t>
                      </a:r>
                      <a:r>
                        <a:rPr lang="en-US" i="1" baseline="0" dirty="0" smtClean="0"/>
                        <a:t>OR</a:t>
                      </a:r>
                      <a:r>
                        <a:rPr lang="en-US" baseline="0" dirty="0" smtClean="0"/>
                        <a:t> Medication Order Assignment ON. </a:t>
                      </a:r>
                    </a:p>
                    <a:p>
                      <a:pPr>
                        <a:buFont typeface="Arial" pitchFamily="34" charset="0"/>
                        <a:buChar char="•"/>
                      </a:pPr>
                      <a:r>
                        <a:rPr lang="en-US" baseline="0" dirty="0" smtClean="0"/>
                        <a:t> Supply a list of specific encounter types that should trigger an assignment (default is any office visit).</a:t>
                      </a:r>
                    </a:p>
                    <a:p>
                      <a:pPr>
                        <a:buFont typeface="Arial" pitchFamily="34" charset="0"/>
                        <a:buChar char="•"/>
                      </a:pPr>
                      <a:r>
                        <a:rPr lang="en-US" baseline="0" dirty="0" smtClean="0"/>
                        <a:t> Turn the Mutually Exclusive option OFF.</a:t>
                      </a:r>
                      <a:endParaRPr lang="en-US" dirty="0"/>
                    </a:p>
                  </a:txBody>
                  <a:tcPr/>
                </a:tc>
                <a:tc>
                  <a:txBody>
                    <a:bodyPr/>
                    <a:lstStyle/>
                    <a:p>
                      <a:pPr>
                        <a:buFont typeface="Arial" pitchFamily="34" charset="0"/>
                        <a:buChar char="•"/>
                      </a:pPr>
                      <a:r>
                        <a:rPr lang="en-US" dirty="0" smtClean="0"/>
                        <a:t> Leave the current default</a:t>
                      </a:r>
                      <a:r>
                        <a:rPr lang="en-US" baseline="0" dirty="0" smtClean="0"/>
                        <a:t> assignment options ON</a:t>
                      </a:r>
                    </a:p>
                    <a:p>
                      <a:pPr>
                        <a:buFont typeface="Arial" pitchFamily="34" charset="0"/>
                        <a:buChar char="•"/>
                      </a:pPr>
                      <a:r>
                        <a:rPr lang="en-US" baseline="0" dirty="0" smtClean="0"/>
                        <a:t> Leave Mutually Exclusive ON.</a:t>
                      </a:r>
                      <a:endParaRPr lang="en-US" dirty="0" smtClean="0"/>
                    </a:p>
                    <a:p>
                      <a:endParaRPr lang="en-US" dirty="0"/>
                    </a:p>
                  </a:txBody>
                  <a:tcPr/>
                </a:tc>
              </a:tr>
            </a:tbl>
          </a:graphicData>
        </a:graphic>
      </p:graphicFrame>
      <p:sp>
        <p:nvSpPr>
          <p:cNvPr id="3" name="Title 2"/>
          <p:cNvSpPr>
            <a:spLocks noGrp="1"/>
          </p:cNvSpPr>
          <p:nvPr>
            <p:ph type="title"/>
          </p:nvPr>
        </p:nvSpPr>
        <p:spPr/>
        <p:txBody>
          <a:bodyPr/>
          <a:lstStyle/>
          <a:p>
            <a:r>
              <a:rPr lang="en-US" dirty="0" smtClean="0"/>
              <a:t>Questions to Help You Decide</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481138"/>
          <a:ext cx="8229600" cy="4302760"/>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r>
                        <a:rPr lang="en-US" dirty="0" smtClean="0"/>
                        <a:t>Question</a:t>
                      </a:r>
                      <a:endParaRPr lang="en-US" dirty="0"/>
                    </a:p>
                  </a:txBody>
                  <a:tcPr/>
                </a:tc>
                <a:tc>
                  <a:txBody>
                    <a:bodyPr/>
                    <a:lstStyle/>
                    <a:p>
                      <a:r>
                        <a:rPr lang="en-US" dirty="0" smtClean="0"/>
                        <a:t>If yes…</a:t>
                      </a:r>
                      <a:endParaRPr lang="en-US" dirty="0"/>
                    </a:p>
                  </a:txBody>
                  <a:tcPr/>
                </a:tc>
                <a:tc>
                  <a:txBody>
                    <a:bodyPr/>
                    <a:lstStyle/>
                    <a:p>
                      <a:r>
                        <a:rPr lang="en-US" dirty="0" smtClean="0"/>
                        <a:t>If no…</a:t>
                      </a:r>
                      <a:endParaRPr lang="en-US" dirty="0"/>
                    </a:p>
                  </a:txBody>
                  <a:tcPr/>
                </a:tc>
              </a:tr>
              <a:tr h="370840">
                <a:tc>
                  <a:txBody>
                    <a:bodyPr/>
                    <a:lstStyle/>
                    <a:p>
                      <a:r>
                        <a:rPr lang="en-US" dirty="0" smtClean="0"/>
                        <a:t>Do you want patients to appear in the patient list only for the provider that most recently treated him/her</a:t>
                      </a:r>
                      <a:r>
                        <a:rPr lang="en-US" baseline="0" dirty="0" smtClean="0"/>
                        <a:t>? </a:t>
                      </a:r>
                      <a:br>
                        <a:rPr lang="en-US" baseline="0" dirty="0" smtClean="0"/>
                      </a:br>
                      <a:r>
                        <a:rPr lang="en-US" baseline="0" dirty="0" smtClean="0"/>
                        <a:t>This gives the provider who most recently interacted with the patient responsibility for the patient’s care.</a:t>
                      </a:r>
                      <a:endParaRPr lang="en-US" dirty="0"/>
                    </a:p>
                  </a:txBody>
                  <a:tcPr/>
                </a:tc>
                <a:tc>
                  <a:txBody>
                    <a:bodyPr/>
                    <a:lstStyle/>
                    <a:p>
                      <a:pPr>
                        <a:buFont typeface="Arial" pitchFamily="34" charset="0"/>
                        <a:buChar char="•"/>
                      </a:pPr>
                      <a:r>
                        <a:rPr lang="en-US" baseline="0" dirty="0" smtClean="0"/>
                        <a:t> Turn Explicit Assignment OFF </a:t>
                      </a:r>
                    </a:p>
                    <a:p>
                      <a:pPr>
                        <a:buFont typeface="Arial" pitchFamily="34" charset="0"/>
                        <a:buChar char="•"/>
                      </a:pPr>
                      <a:r>
                        <a:rPr lang="en-US" baseline="0" dirty="0" smtClean="0"/>
                        <a:t> Leave </a:t>
                      </a:r>
                      <a:r>
                        <a:rPr lang="en-US" i="1" baseline="0" dirty="0" smtClean="0"/>
                        <a:t>either</a:t>
                      </a:r>
                      <a:r>
                        <a:rPr lang="en-US" baseline="0" dirty="0" smtClean="0"/>
                        <a:t> Encounter </a:t>
                      </a:r>
                      <a:r>
                        <a:rPr lang="en-US" i="1" baseline="0" dirty="0" smtClean="0"/>
                        <a:t>OR</a:t>
                      </a:r>
                      <a:r>
                        <a:rPr lang="en-US" baseline="0" dirty="0" smtClean="0"/>
                        <a:t> Medication Order Assignment ON. </a:t>
                      </a:r>
                    </a:p>
                    <a:p>
                      <a:pPr>
                        <a:buFont typeface="Arial" pitchFamily="34" charset="0"/>
                        <a:buChar char="•"/>
                      </a:pPr>
                      <a:r>
                        <a:rPr lang="en-US" baseline="0" dirty="0" smtClean="0"/>
                        <a:t> Supply a list of specific encounter types that should trigger an assignment (default is any office visit).</a:t>
                      </a:r>
                    </a:p>
                    <a:p>
                      <a:pPr>
                        <a:buFont typeface="Arial" pitchFamily="34" charset="0"/>
                        <a:buChar char="•"/>
                      </a:pPr>
                      <a:r>
                        <a:rPr lang="en-US" baseline="0" dirty="0" smtClean="0"/>
                        <a:t> Leave the Mutually Exclusive option ON.</a:t>
                      </a:r>
                      <a:endParaRPr lang="en-US" dirty="0"/>
                    </a:p>
                  </a:txBody>
                  <a:tcPr/>
                </a:tc>
                <a:tc>
                  <a:txBody>
                    <a:bodyPr/>
                    <a:lstStyle/>
                    <a:p>
                      <a:pPr>
                        <a:buFont typeface="Arial" pitchFamily="34" charset="0"/>
                        <a:buChar char="•"/>
                      </a:pPr>
                      <a:r>
                        <a:rPr lang="en-US" dirty="0" smtClean="0"/>
                        <a:t> Leave the current default</a:t>
                      </a:r>
                      <a:r>
                        <a:rPr lang="en-US" baseline="0" dirty="0" smtClean="0"/>
                        <a:t> assignment options ON</a:t>
                      </a:r>
                    </a:p>
                    <a:p>
                      <a:pPr>
                        <a:buFont typeface="Arial" pitchFamily="34" charset="0"/>
                        <a:buChar char="•"/>
                      </a:pPr>
                      <a:r>
                        <a:rPr lang="en-US" baseline="0" dirty="0" smtClean="0"/>
                        <a:t> Leave Mutually Exclusive ON.</a:t>
                      </a:r>
                      <a:endParaRPr lang="en-US" dirty="0"/>
                    </a:p>
                  </a:txBody>
                  <a:tcPr/>
                </a:tc>
              </a:tr>
            </a:tbl>
          </a:graphicData>
        </a:graphic>
      </p:graphicFrame>
      <p:sp>
        <p:nvSpPr>
          <p:cNvPr id="3" name="Title 2"/>
          <p:cNvSpPr>
            <a:spLocks noGrp="1"/>
          </p:cNvSpPr>
          <p:nvPr>
            <p:ph type="title"/>
          </p:nvPr>
        </p:nvSpPr>
        <p:spPr/>
        <p:txBody>
          <a:bodyPr/>
          <a:lstStyle/>
          <a:p>
            <a:r>
              <a:rPr lang="en-US" dirty="0" smtClean="0"/>
              <a:t>Questions to Help You Decide</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481138"/>
          <a:ext cx="8229600" cy="2382520"/>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r>
                        <a:rPr lang="en-US" dirty="0" smtClean="0"/>
                        <a:t>Question</a:t>
                      </a:r>
                      <a:endParaRPr lang="en-US" dirty="0"/>
                    </a:p>
                  </a:txBody>
                  <a:tcPr/>
                </a:tc>
                <a:tc>
                  <a:txBody>
                    <a:bodyPr/>
                    <a:lstStyle/>
                    <a:p>
                      <a:r>
                        <a:rPr lang="en-US" dirty="0" smtClean="0"/>
                        <a:t>If yes…</a:t>
                      </a:r>
                      <a:endParaRPr lang="en-US" dirty="0"/>
                    </a:p>
                  </a:txBody>
                  <a:tcPr/>
                </a:tc>
                <a:tc>
                  <a:txBody>
                    <a:bodyPr/>
                    <a:lstStyle/>
                    <a:p>
                      <a:r>
                        <a:rPr lang="en-US" dirty="0" smtClean="0"/>
                        <a:t>If no…</a:t>
                      </a:r>
                      <a:endParaRPr lang="en-US" dirty="0"/>
                    </a:p>
                  </a:txBody>
                  <a:tcPr/>
                </a:tc>
              </a:tr>
              <a:tr h="370840">
                <a:tc>
                  <a:txBody>
                    <a:bodyPr/>
                    <a:lstStyle/>
                    <a:p>
                      <a:r>
                        <a:rPr lang="en-US" dirty="0" smtClean="0"/>
                        <a:t>Do you want one provider to take ownership</a:t>
                      </a:r>
                      <a:r>
                        <a:rPr lang="en-US" baseline="0" dirty="0" smtClean="0"/>
                        <a:t> for the patient’s care, regardless of which provider sees that patient?</a:t>
                      </a:r>
                      <a:endParaRPr lang="en-US" dirty="0"/>
                    </a:p>
                  </a:txBody>
                  <a:tcPr/>
                </a:tc>
                <a:tc>
                  <a:txBody>
                    <a:bodyPr/>
                    <a:lstStyle/>
                    <a:p>
                      <a:pPr>
                        <a:buFont typeface="Arial" pitchFamily="34" charset="0"/>
                        <a:buChar char="•"/>
                      </a:pPr>
                      <a:r>
                        <a:rPr lang="en-US" baseline="0" dirty="0" smtClean="0"/>
                        <a:t> Turn Explicit Assignment ON.</a:t>
                      </a:r>
                    </a:p>
                    <a:p>
                      <a:pPr>
                        <a:buFont typeface="Arial" pitchFamily="34" charset="0"/>
                        <a:buChar char="•"/>
                      </a:pPr>
                      <a:r>
                        <a:rPr lang="en-US" baseline="0" dirty="0" smtClean="0"/>
                        <a:t> Turn Encounter  and Medication Order Assignment OFF. </a:t>
                      </a:r>
                    </a:p>
                    <a:p>
                      <a:pPr>
                        <a:buFont typeface="Arial" pitchFamily="34" charset="0"/>
                        <a:buChar char="•"/>
                      </a:pPr>
                      <a:r>
                        <a:rPr lang="en-US" baseline="0" dirty="0" smtClean="0"/>
                        <a:t> Leave the Mutually Exclusive option ON.</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dirty="0" smtClean="0"/>
                        <a:t> Leave the current default</a:t>
                      </a:r>
                      <a:r>
                        <a:rPr lang="en-US" baseline="0" dirty="0" smtClean="0"/>
                        <a:t> assignment options ON</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 Leave Mutually Exclusive ON.</a:t>
                      </a:r>
                      <a:endParaRPr lang="en-US" dirty="0" smtClean="0"/>
                    </a:p>
                    <a:p>
                      <a:pPr>
                        <a:buFont typeface="Arial" pitchFamily="34" charset="0"/>
                        <a:buChar char="•"/>
                      </a:pPr>
                      <a:endParaRPr lang="en-US" dirty="0" smtClean="0"/>
                    </a:p>
                    <a:p>
                      <a:endParaRPr lang="en-US" dirty="0"/>
                    </a:p>
                  </a:txBody>
                  <a:tcPr/>
                </a:tc>
              </a:tr>
            </a:tbl>
          </a:graphicData>
        </a:graphic>
      </p:graphicFrame>
      <p:sp>
        <p:nvSpPr>
          <p:cNvPr id="3" name="Title 2"/>
          <p:cNvSpPr>
            <a:spLocks noGrp="1"/>
          </p:cNvSpPr>
          <p:nvPr>
            <p:ph type="title"/>
          </p:nvPr>
        </p:nvSpPr>
        <p:spPr/>
        <p:txBody>
          <a:bodyPr/>
          <a:lstStyle/>
          <a:p>
            <a:r>
              <a:rPr lang="en-US" dirty="0" smtClean="0"/>
              <a:t>Questions to Help You Decide</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481138"/>
          <a:ext cx="8229600" cy="3571240"/>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r>
                        <a:rPr lang="en-US" dirty="0" smtClean="0"/>
                        <a:t>Question</a:t>
                      </a:r>
                      <a:endParaRPr lang="en-US" dirty="0"/>
                    </a:p>
                  </a:txBody>
                  <a:tcPr/>
                </a:tc>
                <a:tc>
                  <a:txBody>
                    <a:bodyPr/>
                    <a:lstStyle/>
                    <a:p>
                      <a:r>
                        <a:rPr lang="en-US" dirty="0" smtClean="0"/>
                        <a:t>If yes…</a:t>
                      </a:r>
                      <a:endParaRPr lang="en-US" dirty="0"/>
                    </a:p>
                  </a:txBody>
                  <a:tcPr/>
                </a:tc>
                <a:tc>
                  <a:txBody>
                    <a:bodyPr/>
                    <a:lstStyle/>
                    <a:p>
                      <a:r>
                        <a:rPr lang="en-US" dirty="0" smtClean="0"/>
                        <a:t>If no…</a:t>
                      </a:r>
                      <a:endParaRPr 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Do your providers wish to be able to monitor a fairly stable list of their patients?</a:t>
                      </a:r>
                    </a:p>
                    <a:p>
                      <a:endParaRPr lang="en-US" dirty="0"/>
                    </a:p>
                  </a:txBody>
                  <a:tcPr/>
                </a:tc>
                <a:tc>
                  <a:txBody>
                    <a:bodyPr/>
                    <a:lstStyle/>
                    <a:p>
                      <a:r>
                        <a:rPr lang="en-US" dirty="0" smtClean="0"/>
                        <a:t>Turn the Mutually</a:t>
                      </a:r>
                      <a:r>
                        <a:rPr lang="en-US" baseline="0" dirty="0" smtClean="0"/>
                        <a:t> Exclusive option OFF.</a:t>
                      </a:r>
                      <a:endParaRPr lang="en-US" dirty="0"/>
                    </a:p>
                  </a:txBody>
                  <a:tcPr/>
                </a:tc>
                <a:tc>
                  <a:txBody>
                    <a:bodyPr/>
                    <a:lstStyle/>
                    <a:p>
                      <a:r>
                        <a:rPr lang="en-US" dirty="0" smtClean="0"/>
                        <a:t>Leave the default for</a:t>
                      </a:r>
                      <a:r>
                        <a:rPr lang="en-US" baseline="0" dirty="0" smtClean="0"/>
                        <a:t> Mutually Exclusive ON</a:t>
                      </a:r>
                      <a:endParaRPr lang="en-US" dirty="0"/>
                    </a:p>
                  </a:txBody>
                  <a:tcPr/>
                </a:tc>
              </a:tr>
              <a:tr h="370840">
                <a:tc>
                  <a:txBody>
                    <a:bodyPr/>
                    <a:lstStyle/>
                    <a:p>
                      <a:r>
                        <a:rPr lang="en-US" dirty="0" smtClean="0"/>
                        <a:t>Do you want to eliminate</a:t>
                      </a:r>
                      <a:r>
                        <a:rPr lang="en-US" baseline="0" dirty="0" smtClean="0"/>
                        <a:t> any duplication of patients in the denominator counts and patient lists?</a:t>
                      </a:r>
                      <a:endParaRPr lang="en-US" dirty="0"/>
                    </a:p>
                  </a:txBody>
                  <a:tcPr/>
                </a:tc>
                <a:tc>
                  <a:txBody>
                    <a:bodyPr/>
                    <a:lstStyle/>
                    <a:p>
                      <a:r>
                        <a:rPr lang="en-US" dirty="0" smtClean="0"/>
                        <a:t>Leave the default for Mutually Exclusive ON</a:t>
                      </a:r>
                      <a:r>
                        <a:rPr lang="en-US" baseline="0" dirty="0" smtClean="0"/>
                        <a:t>.</a:t>
                      </a:r>
                      <a:endParaRPr lang="en-US" dirty="0"/>
                    </a:p>
                  </a:txBody>
                  <a:tcPr/>
                </a:tc>
                <a:tc>
                  <a:txBody>
                    <a:bodyPr/>
                    <a:lstStyle/>
                    <a:p>
                      <a:r>
                        <a:rPr lang="en-US" dirty="0" smtClean="0"/>
                        <a:t>Consider turning the Mutually Exclusive option</a:t>
                      </a:r>
                      <a:r>
                        <a:rPr lang="en-US" baseline="0" dirty="0" smtClean="0"/>
                        <a:t> OFF.</a:t>
                      </a:r>
                      <a:endParaRPr lang="en-US" dirty="0"/>
                    </a:p>
                  </a:txBody>
                  <a:tcPr/>
                </a:tc>
              </a:tr>
            </a:tbl>
          </a:graphicData>
        </a:graphic>
      </p:graphicFrame>
      <p:sp>
        <p:nvSpPr>
          <p:cNvPr id="3" name="Title 2"/>
          <p:cNvSpPr>
            <a:spLocks noGrp="1"/>
          </p:cNvSpPr>
          <p:nvPr>
            <p:ph type="title"/>
          </p:nvPr>
        </p:nvSpPr>
        <p:spPr/>
        <p:txBody>
          <a:bodyPr/>
          <a:lstStyle/>
          <a:p>
            <a:r>
              <a:rPr lang="en-US" dirty="0" smtClean="0"/>
              <a:t>Questions to Help You Decide</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err="1" smtClean="0"/>
              <a:t>Clinigence</a:t>
            </a:r>
            <a:r>
              <a:rPr lang="en-US" dirty="0" smtClean="0"/>
              <a:t> displays patient lists at the provider level</a:t>
            </a:r>
            <a:endParaRPr lang="en-US" dirty="0"/>
          </a:p>
        </p:txBody>
      </p:sp>
      <p:sp>
        <p:nvSpPr>
          <p:cNvPr id="3" name="Title 2"/>
          <p:cNvSpPr>
            <a:spLocks noGrp="1"/>
          </p:cNvSpPr>
          <p:nvPr>
            <p:ph type="title"/>
          </p:nvPr>
        </p:nvSpPr>
        <p:spPr/>
        <p:txBody>
          <a:bodyPr>
            <a:normAutofit fontScale="90000"/>
          </a:bodyPr>
          <a:lstStyle/>
          <a:p>
            <a:r>
              <a:rPr lang="en-US" dirty="0" smtClean="0"/>
              <a:t>Why Assign Patients to Providers?</a:t>
            </a:r>
            <a:endParaRPr lang="en-US" dirty="0"/>
          </a:p>
        </p:txBody>
      </p:sp>
      <p:pic>
        <p:nvPicPr>
          <p:cNvPr id="4" name="Picture 3" descr="pt_list_winters.png"/>
          <p:cNvPicPr>
            <a:picLocks noChangeAspect="1"/>
          </p:cNvPicPr>
          <p:nvPr/>
        </p:nvPicPr>
        <p:blipFill>
          <a:blip r:embed="rId2" cstate="print"/>
          <a:srcRect b="17746"/>
          <a:stretch>
            <a:fillRect/>
          </a:stretch>
        </p:blipFill>
        <p:spPr>
          <a:xfrm>
            <a:off x="2880359" y="2209800"/>
            <a:ext cx="5681504" cy="3962400"/>
          </a:xfrm>
          <a:prstGeom prst="rect">
            <a:avLst/>
          </a:prstGeom>
          <a:ln>
            <a:solidFill>
              <a:schemeClr val="tx1">
                <a:lumMod val="50000"/>
                <a:lumOff val="50000"/>
              </a:schemeClr>
            </a:solidFill>
          </a:ln>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smtClean="0"/>
              <a:t>Select at least one (1) assignment option:</a:t>
            </a:r>
          </a:p>
          <a:p>
            <a:pPr lvl="1">
              <a:buFont typeface="Wingdings" pitchFamily="2" charset="2"/>
              <a:buChar char="q"/>
            </a:pPr>
            <a:r>
              <a:rPr lang="en-US" dirty="0" smtClean="0"/>
              <a:t>Explicit assignment (primary provider)</a:t>
            </a:r>
          </a:p>
          <a:p>
            <a:pPr lvl="1">
              <a:buFont typeface="Wingdings" pitchFamily="2" charset="2"/>
              <a:buChar char="q"/>
            </a:pPr>
            <a:r>
              <a:rPr lang="en-US" dirty="0" smtClean="0"/>
              <a:t>Encounter assignment</a:t>
            </a:r>
            <a:br>
              <a:rPr lang="en-US" dirty="0" smtClean="0"/>
            </a:br>
            <a:r>
              <a:rPr lang="en-US" dirty="0" smtClean="0"/>
              <a:t>List encounter types that you want to trigger a new assignment: ______________________________</a:t>
            </a:r>
            <a:br>
              <a:rPr lang="en-US" dirty="0" smtClean="0"/>
            </a:br>
            <a:r>
              <a:rPr lang="en-US" dirty="0" smtClean="0"/>
              <a:t>________________________________________</a:t>
            </a:r>
          </a:p>
          <a:p>
            <a:pPr lvl="1">
              <a:buFont typeface="Wingdings" pitchFamily="2" charset="2"/>
              <a:buChar char="q"/>
            </a:pPr>
            <a:r>
              <a:rPr lang="en-US" dirty="0" smtClean="0"/>
              <a:t>Medication assignment</a:t>
            </a:r>
          </a:p>
          <a:p>
            <a:r>
              <a:rPr lang="en-US" dirty="0" smtClean="0"/>
              <a:t>Select the assignment end option(s):</a:t>
            </a:r>
          </a:p>
          <a:p>
            <a:pPr lvl="1">
              <a:buFont typeface="Wingdings" pitchFamily="2" charset="2"/>
              <a:buChar char="q"/>
            </a:pPr>
            <a:r>
              <a:rPr lang="en-US" dirty="0" smtClean="0"/>
              <a:t>Mutually exclusive</a:t>
            </a:r>
          </a:p>
          <a:p>
            <a:pPr lvl="1">
              <a:buFont typeface="Wingdings 2" pitchFamily="18" charset="2"/>
              <a:buChar char="Q"/>
            </a:pPr>
            <a:r>
              <a:rPr lang="en-US" dirty="0" smtClean="0"/>
              <a:t>Expiration</a:t>
            </a:r>
            <a:br>
              <a:rPr lang="en-US" dirty="0" smtClean="0"/>
            </a:br>
            <a:r>
              <a:rPr lang="en-US" dirty="0" smtClean="0"/>
              <a:t>Specify time period: ________________</a:t>
            </a:r>
          </a:p>
          <a:p>
            <a:pPr lvl="1">
              <a:buFont typeface="Wingdings" pitchFamily="2" charset="2"/>
              <a:buChar char="q"/>
            </a:pPr>
            <a:r>
              <a:rPr lang="en-US" dirty="0" smtClean="0"/>
              <a:t>Explicit </a:t>
            </a:r>
            <a:r>
              <a:rPr lang="en-US" dirty="0" err="1" smtClean="0"/>
              <a:t>Unassignment</a:t>
            </a:r>
            <a:r>
              <a:rPr lang="en-US" dirty="0" smtClean="0"/>
              <a:t> (must be the same as Explicit Assignment above)</a:t>
            </a:r>
            <a:endParaRPr lang="en-US" dirty="0"/>
          </a:p>
        </p:txBody>
      </p:sp>
      <p:sp>
        <p:nvSpPr>
          <p:cNvPr id="3" name="Title 2"/>
          <p:cNvSpPr>
            <a:spLocks noGrp="1"/>
          </p:cNvSpPr>
          <p:nvPr>
            <p:ph type="title"/>
          </p:nvPr>
        </p:nvSpPr>
        <p:spPr/>
        <p:txBody>
          <a:bodyPr>
            <a:normAutofit fontScale="90000"/>
          </a:bodyPr>
          <a:lstStyle/>
          <a:p>
            <a:r>
              <a:rPr lang="en-US" dirty="0" smtClean="0"/>
              <a:t>Select Your Patient/Provider Assignment Method</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There are three types of events that create a start date for a new patient/provider assignment:</a:t>
            </a:r>
          </a:p>
          <a:p>
            <a:pPr lvl="1"/>
            <a:r>
              <a:rPr lang="en-US" b="1" dirty="0" smtClean="0"/>
              <a:t>Explicit</a:t>
            </a:r>
            <a:r>
              <a:rPr lang="en-US" dirty="0" smtClean="0"/>
              <a:t> </a:t>
            </a:r>
            <a:r>
              <a:rPr lang="en-US" b="1" dirty="0" smtClean="0"/>
              <a:t>Assignment</a:t>
            </a:r>
            <a:r>
              <a:rPr lang="en-US" dirty="0" smtClean="0"/>
              <a:t> -- The EHR sends a record which explicitly assigns a patient to a specific (primary) provider. </a:t>
            </a:r>
          </a:p>
          <a:p>
            <a:pPr lvl="1"/>
            <a:r>
              <a:rPr lang="en-US" b="1" dirty="0" smtClean="0"/>
              <a:t>Encounter Assignment</a:t>
            </a:r>
            <a:r>
              <a:rPr lang="en-US" dirty="0" smtClean="0"/>
              <a:t> -- When the patient has an office visit, the patient is assigned to the population for the provider listed as the encounter owner.</a:t>
            </a:r>
          </a:p>
          <a:p>
            <a:pPr lvl="1"/>
            <a:r>
              <a:rPr lang="en-US" b="1" dirty="0" smtClean="0"/>
              <a:t>Medication Ordered by</a:t>
            </a:r>
            <a:r>
              <a:rPr lang="en-US" dirty="0" smtClean="0"/>
              <a:t> -- When a provider orders a medication for the patient, the patient is added to the population for the provider ordering the medication.</a:t>
            </a:r>
          </a:p>
          <a:p>
            <a:endParaRPr lang="en-US" dirty="0"/>
          </a:p>
        </p:txBody>
      </p:sp>
      <p:sp>
        <p:nvSpPr>
          <p:cNvPr id="3" name="Title 2"/>
          <p:cNvSpPr>
            <a:spLocks noGrp="1"/>
          </p:cNvSpPr>
          <p:nvPr>
            <p:ph type="title"/>
          </p:nvPr>
        </p:nvSpPr>
        <p:spPr/>
        <p:txBody>
          <a:bodyPr>
            <a:normAutofit fontScale="90000"/>
          </a:bodyPr>
          <a:lstStyle/>
          <a:p>
            <a:r>
              <a:rPr lang="en-US" dirty="0" smtClean="0"/>
              <a:t>How Do Patients Get Assigned to Providers?</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smtClean="0"/>
              <a:t>There are three methods used to end a patient/provider assignment:</a:t>
            </a:r>
          </a:p>
          <a:p>
            <a:pPr lvl="1"/>
            <a:r>
              <a:rPr lang="en-US" b="1" dirty="0" smtClean="0"/>
              <a:t>Mutually Exclusive</a:t>
            </a:r>
            <a:r>
              <a:rPr lang="en-US" dirty="0" smtClean="0"/>
              <a:t> -- The patient can be in only one provider's population at any time. When any one of the three assignment events occurs, that sets an end date for the previous provider relationship and a new start date for the new provider/patient assignment. </a:t>
            </a:r>
          </a:p>
          <a:p>
            <a:pPr lvl="1"/>
            <a:r>
              <a:rPr lang="en-US" b="1" dirty="0" smtClean="0"/>
              <a:t>Expiration</a:t>
            </a:r>
            <a:r>
              <a:rPr lang="en-US" dirty="0" smtClean="0"/>
              <a:t> -- If no new assignment events happen, the patient is removed from the provider's population after a specific period of time.</a:t>
            </a:r>
          </a:p>
          <a:p>
            <a:pPr lvl="1"/>
            <a:r>
              <a:rPr lang="en-US" b="1" dirty="0" smtClean="0"/>
              <a:t>Explicit </a:t>
            </a:r>
            <a:r>
              <a:rPr lang="en-US" b="1" dirty="0" err="1" smtClean="0"/>
              <a:t>Unassignment</a:t>
            </a:r>
            <a:r>
              <a:rPr lang="en-US" b="1" dirty="0" smtClean="0"/>
              <a:t> </a:t>
            </a:r>
            <a:r>
              <a:rPr lang="en-US" dirty="0" smtClean="0"/>
              <a:t>– In some cases, the EHR will send a record that explicitly </a:t>
            </a:r>
            <a:r>
              <a:rPr lang="en-US" dirty="0" err="1" smtClean="0"/>
              <a:t>unassigns</a:t>
            </a:r>
            <a:r>
              <a:rPr lang="en-US" dirty="0" smtClean="0"/>
              <a:t> a patient from a specific provider’s population. This setting will always be the same used for Explicit Assignment.</a:t>
            </a:r>
            <a:endParaRPr lang="en-US" dirty="0"/>
          </a:p>
        </p:txBody>
      </p:sp>
      <p:sp>
        <p:nvSpPr>
          <p:cNvPr id="3" name="Title 2"/>
          <p:cNvSpPr>
            <a:spLocks noGrp="1"/>
          </p:cNvSpPr>
          <p:nvPr>
            <p:ph type="title"/>
          </p:nvPr>
        </p:nvSpPr>
        <p:spPr/>
        <p:txBody>
          <a:bodyPr>
            <a:normAutofit fontScale="90000"/>
          </a:bodyPr>
          <a:lstStyle/>
          <a:p>
            <a:r>
              <a:rPr lang="en-US" dirty="0" smtClean="0"/>
              <a:t>How Do Patients Leave a Provider’s Population?</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default options for assigning and </a:t>
            </a:r>
            <a:r>
              <a:rPr lang="en-US" dirty="0" err="1" smtClean="0"/>
              <a:t>unassigning</a:t>
            </a:r>
            <a:r>
              <a:rPr lang="en-US" dirty="0" smtClean="0"/>
              <a:t> patients are:</a:t>
            </a:r>
          </a:p>
          <a:p>
            <a:pPr lvl="1"/>
            <a:r>
              <a:rPr lang="en-US" dirty="0" smtClean="0"/>
              <a:t>Explicit assignment – ON</a:t>
            </a:r>
          </a:p>
          <a:p>
            <a:pPr lvl="1"/>
            <a:r>
              <a:rPr lang="en-US" dirty="0" smtClean="0"/>
              <a:t>Encounter assignment – ON</a:t>
            </a:r>
          </a:p>
          <a:p>
            <a:pPr lvl="1"/>
            <a:r>
              <a:rPr lang="en-US" dirty="0" smtClean="0"/>
              <a:t>Medication ordering – ON</a:t>
            </a:r>
          </a:p>
          <a:p>
            <a:pPr lvl="1"/>
            <a:r>
              <a:rPr lang="en-US" dirty="0" smtClean="0"/>
              <a:t>Mutually exclusive – ON</a:t>
            </a:r>
          </a:p>
          <a:p>
            <a:pPr lvl="1"/>
            <a:r>
              <a:rPr lang="en-US" dirty="0" smtClean="0"/>
              <a:t>Expiration – ON (24 months)</a:t>
            </a:r>
          </a:p>
          <a:p>
            <a:pPr lvl="1"/>
            <a:r>
              <a:rPr lang="en-US" dirty="0" smtClean="0"/>
              <a:t>Explicit </a:t>
            </a:r>
            <a:r>
              <a:rPr lang="en-US" dirty="0" err="1" smtClean="0"/>
              <a:t>unassignment</a:t>
            </a:r>
            <a:r>
              <a:rPr lang="en-US" dirty="0" smtClean="0"/>
              <a:t> – ON </a:t>
            </a:r>
            <a:endParaRPr lang="en-US" dirty="0"/>
          </a:p>
        </p:txBody>
      </p:sp>
      <p:sp>
        <p:nvSpPr>
          <p:cNvPr id="3" name="Title 2"/>
          <p:cNvSpPr>
            <a:spLocks noGrp="1"/>
          </p:cNvSpPr>
          <p:nvPr>
            <p:ph type="title"/>
          </p:nvPr>
        </p:nvSpPr>
        <p:spPr/>
        <p:txBody>
          <a:bodyPr/>
          <a:lstStyle/>
          <a:p>
            <a:r>
              <a:rPr lang="en-US" dirty="0" smtClean="0"/>
              <a:t>Default Assignment Method</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624078" indent="-514350"/>
            <a:r>
              <a:rPr lang="en-US" dirty="0" smtClean="0"/>
              <a:t>Let’s look at how these default</a:t>
            </a:r>
            <a:br>
              <a:rPr lang="en-US" dirty="0" smtClean="0"/>
            </a:br>
            <a:r>
              <a:rPr lang="en-US" dirty="0" smtClean="0"/>
              <a:t>setting work to move patients</a:t>
            </a:r>
            <a:br>
              <a:rPr lang="en-US" dirty="0" smtClean="0"/>
            </a:br>
            <a:r>
              <a:rPr lang="en-US" dirty="0" smtClean="0"/>
              <a:t>from one provider’s population</a:t>
            </a:r>
            <a:br>
              <a:rPr lang="en-US" dirty="0" smtClean="0"/>
            </a:br>
            <a:r>
              <a:rPr lang="en-US" dirty="0" smtClean="0"/>
              <a:t>to another over several months.</a:t>
            </a:r>
            <a:br>
              <a:rPr lang="en-US" dirty="0" smtClean="0"/>
            </a:br>
            <a:endParaRPr lang="en-US" dirty="0" smtClean="0"/>
          </a:p>
          <a:p>
            <a:pPr marL="624078" indent="-514350">
              <a:buFont typeface="+mj-lt"/>
              <a:buAutoNum type="arabicPeriod"/>
            </a:pPr>
            <a:r>
              <a:rPr lang="en-US" dirty="0" smtClean="0"/>
              <a:t>Each patient has a primary</a:t>
            </a:r>
            <a:br>
              <a:rPr lang="en-US" dirty="0" smtClean="0"/>
            </a:br>
            <a:r>
              <a:rPr lang="en-US" dirty="0" smtClean="0"/>
              <a:t>provider from the EHR. </a:t>
            </a:r>
            <a:br>
              <a:rPr lang="en-US" dirty="0" smtClean="0"/>
            </a:br>
            <a:r>
              <a:rPr lang="en-US" dirty="0" smtClean="0"/>
              <a:t>If there are no other assignment events, the patients remain in the primary provider's population for 24 months.</a:t>
            </a:r>
          </a:p>
          <a:p>
            <a:pPr>
              <a:buNone/>
            </a:pPr>
            <a:endParaRPr lang="en-US" dirty="0"/>
          </a:p>
        </p:txBody>
      </p:sp>
      <p:sp>
        <p:nvSpPr>
          <p:cNvPr id="3" name="Title 2"/>
          <p:cNvSpPr>
            <a:spLocks noGrp="1"/>
          </p:cNvSpPr>
          <p:nvPr>
            <p:ph type="title"/>
          </p:nvPr>
        </p:nvSpPr>
        <p:spPr/>
        <p:txBody>
          <a:bodyPr/>
          <a:lstStyle/>
          <a:p>
            <a:r>
              <a:rPr lang="en-US" dirty="0" smtClean="0"/>
              <a:t>Example – Default Settings</a:t>
            </a:r>
            <a:endParaRPr lang="en-US" dirty="0"/>
          </a:p>
        </p:txBody>
      </p:sp>
      <p:pic>
        <p:nvPicPr>
          <p:cNvPr id="4" name="Picture 3" descr="explicit_assignment.png"/>
          <p:cNvPicPr>
            <a:picLocks noChangeAspect="1"/>
          </p:cNvPicPr>
          <p:nvPr/>
        </p:nvPicPr>
        <p:blipFill>
          <a:blip r:embed="rId2" cstate="print"/>
          <a:stretch>
            <a:fillRect/>
          </a:stretch>
        </p:blipFill>
        <p:spPr>
          <a:xfrm>
            <a:off x="5943600" y="1143000"/>
            <a:ext cx="2638425" cy="3019425"/>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7924800" cy="4525963"/>
          </a:xfrm>
        </p:spPr>
        <p:txBody>
          <a:bodyPr>
            <a:normAutofit lnSpcReduction="10000"/>
          </a:bodyPr>
          <a:lstStyle/>
          <a:p>
            <a:pPr marL="624078" indent="-514350">
              <a:buFont typeface="+mj-lt"/>
              <a:buAutoNum type="arabicPeriod" startAt="2"/>
            </a:pPr>
            <a:r>
              <a:rPr lang="en-US" dirty="0" smtClean="0"/>
              <a:t>Patient Jane Donner originally </a:t>
            </a:r>
            <a:br>
              <a:rPr lang="en-US" dirty="0" smtClean="0"/>
            </a:br>
            <a:r>
              <a:rPr lang="en-US" dirty="0" smtClean="0"/>
              <a:t>had Dr. Andre as primary </a:t>
            </a:r>
            <a:br>
              <a:rPr lang="en-US" dirty="0" smtClean="0"/>
            </a:br>
            <a:r>
              <a:rPr lang="en-US" dirty="0" smtClean="0"/>
              <a:t>provider. On July 27, she has </a:t>
            </a:r>
            <a:br>
              <a:rPr lang="en-US" dirty="0" smtClean="0"/>
            </a:br>
            <a:r>
              <a:rPr lang="en-US" dirty="0" smtClean="0"/>
              <a:t>an office visit with Dr. Bill.</a:t>
            </a:r>
            <a:br>
              <a:rPr lang="en-US" dirty="0" smtClean="0"/>
            </a:br>
            <a:r>
              <a:rPr lang="en-US" dirty="0" smtClean="0"/>
              <a:t>Jane </a:t>
            </a:r>
            <a:r>
              <a:rPr lang="en-US" i="1" dirty="0" smtClean="0"/>
              <a:t>moves</a:t>
            </a:r>
            <a:r>
              <a:rPr lang="en-US" dirty="0" smtClean="0"/>
              <a:t> from Dr. Andre's</a:t>
            </a:r>
            <a:br>
              <a:rPr lang="en-US" dirty="0" smtClean="0"/>
            </a:br>
            <a:r>
              <a:rPr lang="en-US" dirty="0" smtClean="0"/>
              <a:t>population to Dr. Bill's</a:t>
            </a:r>
            <a:br>
              <a:rPr lang="en-US" dirty="0" smtClean="0"/>
            </a:br>
            <a:r>
              <a:rPr lang="en-US" dirty="0" smtClean="0"/>
              <a:t>(because of mutual exclusivity). </a:t>
            </a:r>
            <a:br>
              <a:rPr lang="en-US" dirty="0" smtClean="0"/>
            </a:br>
            <a:r>
              <a:rPr lang="en-US" dirty="0" smtClean="0"/>
              <a:t/>
            </a:r>
            <a:br>
              <a:rPr lang="en-US" dirty="0" smtClean="0"/>
            </a:br>
            <a:r>
              <a:rPr lang="en-US" dirty="0" smtClean="0"/>
              <a:t>If there are no other assignment events, Jane will remain in Dr. Bill's population for </a:t>
            </a:r>
            <a:br>
              <a:rPr lang="en-US" dirty="0" smtClean="0"/>
            </a:br>
            <a:r>
              <a:rPr lang="en-US" dirty="0" smtClean="0"/>
              <a:t>24 months.</a:t>
            </a:r>
          </a:p>
        </p:txBody>
      </p:sp>
      <p:sp>
        <p:nvSpPr>
          <p:cNvPr id="3" name="Title 2"/>
          <p:cNvSpPr>
            <a:spLocks noGrp="1"/>
          </p:cNvSpPr>
          <p:nvPr>
            <p:ph type="title"/>
          </p:nvPr>
        </p:nvSpPr>
        <p:spPr/>
        <p:txBody>
          <a:bodyPr/>
          <a:lstStyle/>
          <a:p>
            <a:r>
              <a:rPr lang="en-US" dirty="0" smtClean="0"/>
              <a:t>Example – Default Settings</a:t>
            </a:r>
            <a:endParaRPr lang="en-US" dirty="0"/>
          </a:p>
        </p:txBody>
      </p:sp>
      <p:pic>
        <p:nvPicPr>
          <p:cNvPr id="6" name="Picture 5" descr="patient_assignments_step2.png"/>
          <p:cNvPicPr>
            <a:picLocks noChangeAspect="1"/>
          </p:cNvPicPr>
          <p:nvPr/>
        </p:nvPicPr>
        <p:blipFill>
          <a:blip r:embed="rId2" cstate="print"/>
          <a:stretch>
            <a:fillRect/>
          </a:stretch>
        </p:blipFill>
        <p:spPr>
          <a:xfrm>
            <a:off x="6126480" y="1143000"/>
            <a:ext cx="2638425" cy="3019425"/>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624078" indent="-514350">
              <a:buFont typeface="+mj-lt"/>
              <a:buAutoNum type="arabicPeriod" startAt="3"/>
            </a:pPr>
            <a:r>
              <a:rPr lang="en-US" dirty="0" smtClean="0"/>
              <a:t>Patient Marco Smith gets a </a:t>
            </a:r>
            <a:br>
              <a:rPr lang="en-US" dirty="0" smtClean="0"/>
            </a:br>
            <a:r>
              <a:rPr lang="en-US" dirty="0" smtClean="0"/>
              <a:t>medication refill called in by </a:t>
            </a:r>
            <a:br>
              <a:rPr lang="en-US" dirty="0" smtClean="0"/>
            </a:br>
            <a:r>
              <a:rPr lang="en-US" dirty="0" smtClean="0"/>
              <a:t>Dr. Andre on August 16, 2012. </a:t>
            </a:r>
            <a:br>
              <a:rPr lang="en-US" dirty="0" smtClean="0"/>
            </a:br>
            <a:r>
              <a:rPr lang="en-US" dirty="0" smtClean="0"/>
              <a:t>Marco moves from Dr. Carl’s</a:t>
            </a:r>
            <a:br>
              <a:rPr lang="en-US" dirty="0" smtClean="0"/>
            </a:br>
            <a:r>
              <a:rPr lang="en-US" dirty="0" smtClean="0"/>
              <a:t>population to Dr. Andre’s</a:t>
            </a:r>
            <a:br>
              <a:rPr lang="en-US" dirty="0" smtClean="0"/>
            </a:br>
            <a:r>
              <a:rPr lang="en-US" dirty="0" smtClean="0"/>
              <a:t>population. </a:t>
            </a:r>
            <a:br>
              <a:rPr lang="en-US" dirty="0" smtClean="0"/>
            </a:br>
            <a:r>
              <a:rPr lang="en-US" dirty="0" smtClean="0"/>
              <a:t/>
            </a:r>
            <a:br>
              <a:rPr lang="en-US" dirty="0" smtClean="0"/>
            </a:br>
            <a:r>
              <a:rPr lang="en-US" dirty="0" smtClean="0"/>
              <a:t/>
            </a:r>
            <a:br>
              <a:rPr lang="en-US" dirty="0" smtClean="0"/>
            </a:br>
            <a:r>
              <a:rPr lang="en-US" dirty="0" smtClean="0"/>
              <a:t>If there are no other assignment events, Marco will remain in Dr. Andre’s population for </a:t>
            </a:r>
            <a:br>
              <a:rPr lang="en-US" dirty="0" smtClean="0"/>
            </a:br>
            <a:r>
              <a:rPr lang="en-US" dirty="0" smtClean="0"/>
              <a:t>24 months.</a:t>
            </a:r>
          </a:p>
          <a:p>
            <a:endParaRPr lang="en-US" dirty="0"/>
          </a:p>
        </p:txBody>
      </p:sp>
      <p:sp>
        <p:nvSpPr>
          <p:cNvPr id="3" name="Title 2"/>
          <p:cNvSpPr>
            <a:spLocks noGrp="1"/>
          </p:cNvSpPr>
          <p:nvPr>
            <p:ph type="title"/>
          </p:nvPr>
        </p:nvSpPr>
        <p:spPr/>
        <p:txBody>
          <a:bodyPr/>
          <a:lstStyle/>
          <a:p>
            <a:r>
              <a:rPr lang="en-US" dirty="0" smtClean="0"/>
              <a:t>Example – Default Settings</a:t>
            </a:r>
            <a:endParaRPr lang="en-US" dirty="0"/>
          </a:p>
        </p:txBody>
      </p:sp>
      <p:pic>
        <p:nvPicPr>
          <p:cNvPr id="5" name="Picture 4" descr="patient_assignments_step3.png"/>
          <p:cNvPicPr>
            <a:picLocks noChangeAspect="1"/>
          </p:cNvPicPr>
          <p:nvPr/>
        </p:nvPicPr>
        <p:blipFill>
          <a:blip r:embed="rId2" cstate="print"/>
          <a:stretch>
            <a:fillRect/>
          </a:stretch>
        </p:blipFill>
        <p:spPr>
          <a:xfrm>
            <a:off x="6126480" y="1143000"/>
            <a:ext cx="2638425" cy="2962275"/>
          </a:xfrm>
          <a:prstGeom prst="rect">
            <a:avLst/>
          </a:prstGeo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398</TotalTime>
  <Words>1446</Words>
  <Application>Microsoft Office PowerPoint</Application>
  <PresentationFormat>On-screen Show (4:3)</PresentationFormat>
  <Paragraphs>164</Paragraphs>
  <Slides>30</Slides>
  <Notes>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Concourse</vt:lpstr>
      <vt:lpstr>Patient/Provider Assignments in Clinigence</vt:lpstr>
      <vt:lpstr>Why Assign Patients to Providers?</vt:lpstr>
      <vt:lpstr>Why Assign Patients to Providers?</vt:lpstr>
      <vt:lpstr>How Do Patients Get Assigned to Providers?</vt:lpstr>
      <vt:lpstr>How Do Patients Leave a Provider’s Population?</vt:lpstr>
      <vt:lpstr>Default Assignment Method</vt:lpstr>
      <vt:lpstr>Example – Default Settings</vt:lpstr>
      <vt:lpstr>Example – Default Settings</vt:lpstr>
      <vt:lpstr>Example – Default Settings</vt:lpstr>
      <vt:lpstr>Example – Default Settings</vt:lpstr>
      <vt:lpstr>What Are Your Options?</vt:lpstr>
      <vt:lpstr>More About Encounter Assignments</vt:lpstr>
      <vt:lpstr>More About the Mutually Exclusive Option</vt:lpstr>
      <vt:lpstr>Example – Mutually Exclusive OFF</vt:lpstr>
      <vt:lpstr>Example – Mutually Exclusive OFF</vt:lpstr>
      <vt:lpstr>Example – Mutually Exclusive OFF</vt:lpstr>
      <vt:lpstr>Example – Mutually Exclusive OFF</vt:lpstr>
      <vt:lpstr>Benefits &amp; Drawbacks</vt:lpstr>
      <vt:lpstr>Benefits &amp; Drawbacks</vt:lpstr>
      <vt:lpstr>Benefits &amp; Drawbacks</vt:lpstr>
      <vt:lpstr>Benefits &amp; Drawbacks</vt:lpstr>
      <vt:lpstr>Benefits &amp; Drawbacks</vt:lpstr>
      <vt:lpstr>Questions to Help You Decide</vt:lpstr>
      <vt:lpstr>Questions to Help You Decide</vt:lpstr>
      <vt:lpstr>Questions to Help You Decide</vt:lpstr>
      <vt:lpstr>Questions to Help You Decide</vt:lpstr>
      <vt:lpstr>Questions to Help You Decide</vt:lpstr>
      <vt:lpstr>Questions to Help You Decide</vt:lpstr>
      <vt:lpstr>Questions to Help You Decide</vt:lpstr>
      <vt:lpstr>Select Your Patient/Provider Assignment Method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beth</dc:creator>
  <cp:lastModifiedBy>Chuck</cp:lastModifiedBy>
  <cp:revision>40</cp:revision>
  <dcterms:created xsi:type="dcterms:W3CDTF">2012-10-08T13:59:16Z</dcterms:created>
  <dcterms:modified xsi:type="dcterms:W3CDTF">2012-10-09T14:57:23Z</dcterms:modified>
</cp:coreProperties>
</file>